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82" r:id="rId3"/>
    <p:sldId id="283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80" r:id="rId27"/>
    <p:sldId id="281" r:id="rId28"/>
    <p:sldId id="27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6"/>
    <p:restoredTop sz="94780"/>
  </p:normalViewPr>
  <p:slideViewPr>
    <p:cSldViewPr snapToGrid="0" snapToObjects="1">
      <p:cViewPr varScale="1">
        <p:scale>
          <a:sx n="125" d="100"/>
          <a:sy n="125" d="100"/>
        </p:scale>
        <p:origin x="19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BC8474-A86C-4E25-9434-A532EC5E111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5104BC39-DCF1-42B4-B47F-BF1CB02B63C1}">
      <dgm:prSet/>
      <dgm:spPr/>
      <dgm:t>
        <a:bodyPr/>
        <a:lstStyle/>
        <a:p>
          <a:r>
            <a:rPr lang="en-US"/>
            <a:t>All but one of these attacks is a direct form of reflection</a:t>
          </a:r>
        </a:p>
      </dgm:t>
    </dgm:pt>
    <dgm:pt modelId="{3349DCC8-C239-4566-B676-56BCC7E0D763}" type="parTrans" cxnId="{38C91F54-D66A-4434-B71E-07AAE07CADFC}">
      <dgm:prSet/>
      <dgm:spPr/>
      <dgm:t>
        <a:bodyPr/>
        <a:lstStyle/>
        <a:p>
          <a:endParaRPr lang="en-US"/>
        </a:p>
      </dgm:t>
    </dgm:pt>
    <dgm:pt modelId="{BB3C84E3-FC26-44F0-9D5E-C101263BC042}" type="sibTrans" cxnId="{38C91F54-D66A-4434-B71E-07AAE07CADFC}">
      <dgm:prSet/>
      <dgm:spPr/>
      <dgm:t>
        <a:bodyPr/>
        <a:lstStyle/>
        <a:p>
          <a:endParaRPr lang="en-US"/>
        </a:p>
      </dgm:t>
    </dgm:pt>
    <dgm:pt modelId="{9A2143DB-8DAA-474F-AC04-2C68F3A4BB7C}">
      <dgm:prSet/>
      <dgm:spPr/>
      <dgm:t>
        <a:bodyPr/>
        <a:lstStyle/>
        <a:p>
          <a:r>
            <a:rPr lang="en-US"/>
            <a:t>There will always be another protocol for abuse</a:t>
          </a:r>
        </a:p>
      </dgm:t>
    </dgm:pt>
    <dgm:pt modelId="{0702D524-AD09-4D79-8CA5-058351EB36E4}" type="parTrans" cxnId="{63F59874-A2E6-4D93-8142-0BFE78BED10B}">
      <dgm:prSet/>
      <dgm:spPr/>
      <dgm:t>
        <a:bodyPr/>
        <a:lstStyle/>
        <a:p>
          <a:endParaRPr lang="en-US"/>
        </a:p>
      </dgm:t>
    </dgm:pt>
    <dgm:pt modelId="{C5392ED3-C31B-4E62-8A98-91E0ABF9D0B3}" type="sibTrans" cxnId="{63F59874-A2E6-4D93-8142-0BFE78BED10B}">
      <dgm:prSet/>
      <dgm:spPr/>
      <dgm:t>
        <a:bodyPr/>
        <a:lstStyle/>
        <a:p>
          <a:endParaRPr lang="en-US"/>
        </a:p>
      </dgm:t>
    </dgm:pt>
    <dgm:pt modelId="{08F262F4-7865-4FC4-A616-7E85758A8950}">
      <dgm:prSet/>
      <dgm:spPr/>
      <dgm:t>
        <a:bodyPr/>
        <a:lstStyle/>
        <a:p>
          <a:r>
            <a:rPr lang="en-US"/>
            <a:t>Avoid connectionless exchanges</a:t>
          </a:r>
        </a:p>
      </dgm:t>
    </dgm:pt>
    <dgm:pt modelId="{A0FDFC92-D835-45C2-ADA4-AE71105E1198}" type="parTrans" cxnId="{057CD90C-E8A8-4071-9AF1-29ED7CEA19FE}">
      <dgm:prSet/>
      <dgm:spPr/>
      <dgm:t>
        <a:bodyPr/>
        <a:lstStyle/>
        <a:p>
          <a:endParaRPr lang="en-US"/>
        </a:p>
      </dgm:t>
    </dgm:pt>
    <dgm:pt modelId="{F34AD508-1668-4B0D-9311-456A7FBCBCEA}" type="sibTrans" cxnId="{057CD90C-E8A8-4071-9AF1-29ED7CEA19FE}">
      <dgm:prSet/>
      <dgm:spPr/>
      <dgm:t>
        <a:bodyPr/>
        <a:lstStyle/>
        <a:p>
          <a:endParaRPr lang="en-US"/>
        </a:p>
      </dgm:t>
    </dgm:pt>
    <dgm:pt modelId="{158FA1B8-D547-4574-B2B5-E8C17E0331E2}">
      <dgm:prSet/>
      <dgm:spPr/>
      <dgm:t>
        <a:bodyPr/>
        <a:lstStyle/>
        <a:p>
          <a:r>
            <a:rPr lang="en-US"/>
            <a:t>Make sure your protocol’s response is smaller than initial request</a:t>
          </a:r>
        </a:p>
      </dgm:t>
    </dgm:pt>
    <dgm:pt modelId="{D245E887-53D7-441D-B109-8541F3991896}" type="parTrans" cxnId="{1B2A6C70-9339-43F6-8F99-239B9BC4F9EC}">
      <dgm:prSet/>
      <dgm:spPr/>
      <dgm:t>
        <a:bodyPr/>
        <a:lstStyle/>
        <a:p>
          <a:endParaRPr lang="en-US"/>
        </a:p>
      </dgm:t>
    </dgm:pt>
    <dgm:pt modelId="{00CB56AF-ACE4-4DCC-B393-FA824B4EA7EB}" type="sibTrans" cxnId="{1B2A6C70-9339-43F6-8F99-239B9BC4F9EC}">
      <dgm:prSet/>
      <dgm:spPr/>
      <dgm:t>
        <a:bodyPr/>
        <a:lstStyle/>
        <a:p>
          <a:endParaRPr lang="en-US"/>
        </a:p>
      </dgm:t>
    </dgm:pt>
    <dgm:pt modelId="{F8FCA063-BFE6-4946-B8F6-CAB0BCE29046}">
      <dgm:prSet/>
      <dgm:spPr/>
      <dgm:t>
        <a:bodyPr/>
        <a:lstStyle/>
        <a:p>
          <a:r>
            <a:rPr lang="en-US"/>
            <a:t>Any interest in a github of PoC’s?</a:t>
          </a:r>
        </a:p>
      </dgm:t>
    </dgm:pt>
    <dgm:pt modelId="{74DA5254-66CD-497B-B46A-A4FFB27FC16D}" type="parTrans" cxnId="{C98FB737-FFC5-4D46-8D8A-211716602157}">
      <dgm:prSet/>
      <dgm:spPr/>
      <dgm:t>
        <a:bodyPr/>
        <a:lstStyle/>
        <a:p>
          <a:endParaRPr lang="en-US"/>
        </a:p>
      </dgm:t>
    </dgm:pt>
    <dgm:pt modelId="{B3D209A6-6F53-4AC7-B74F-097F0845E24D}" type="sibTrans" cxnId="{C98FB737-FFC5-4D46-8D8A-211716602157}">
      <dgm:prSet/>
      <dgm:spPr/>
      <dgm:t>
        <a:bodyPr/>
        <a:lstStyle/>
        <a:p>
          <a:endParaRPr lang="en-US"/>
        </a:p>
      </dgm:t>
    </dgm:pt>
    <dgm:pt modelId="{DF1085FB-840C-4990-B18A-87BCBECF4225}">
      <dgm:prSet/>
      <dgm:spPr/>
      <dgm:t>
        <a:bodyPr/>
        <a:lstStyle/>
        <a:p>
          <a:r>
            <a:rPr lang="en-US"/>
            <a:t>@nobletrout</a:t>
          </a:r>
        </a:p>
      </dgm:t>
    </dgm:pt>
    <dgm:pt modelId="{E57B4163-6BE5-4E38-A713-D3B8109BF8AB}" type="parTrans" cxnId="{D4C424DE-AD91-4305-ABE5-854E31CEC652}">
      <dgm:prSet/>
      <dgm:spPr/>
      <dgm:t>
        <a:bodyPr/>
        <a:lstStyle/>
        <a:p>
          <a:endParaRPr lang="en-US"/>
        </a:p>
      </dgm:t>
    </dgm:pt>
    <dgm:pt modelId="{8371AAC5-31BB-471C-AB9B-964EE6A0CE45}" type="sibTrans" cxnId="{D4C424DE-AD91-4305-ABE5-854E31CEC652}">
      <dgm:prSet/>
      <dgm:spPr/>
      <dgm:t>
        <a:bodyPr/>
        <a:lstStyle/>
        <a:p>
          <a:endParaRPr lang="en-US"/>
        </a:p>
      </dgm:t>
    </dgm:pt>
    <dgm:pt modelId="{BAAD4F3A-66DD-6B4B-A583-B82B4C34A4F0}" type="pres">
      <dgm:prSet presAssocID="{0FBC8474-A86C-4E25-9434-A532EC5E111E}" presName="linear" presStyleCnt="0">
        <dgm:presLayoutVars>
          <dgm:animLvl val="lvl"/>
          <dgm:resizeHandles val="exact"/>
        </dgm:presLayoutVars>
      </dgm:prSet>
      <dgm:spPr/>
    </dgm:pt>
    <dgm:pt modelId="{6289C076-EB27-7944-BF2E-B68A3880D66C}" type="pres">
      <dgm:prSet presAssocID="{5104BC39-DCF1-42B4-B47F-BF1CB02B63C1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B842C4D0-4544-0748-B2CA-BD5707E81D8E}" type="pres">
      <dgm:prSet presAssocID="{BB3C84E3-FC26-44F0-9D5E-C101263BC042}" presName="spacer" presStyleCnt="0"/>
      <dgm:spPr/>
    </dgm:pt>
    <dgm:pt modelId="{4CB9F218-3B49-5348-895A-B4BB7DB7B3E9}" type="pres">
      <dgm:prSet presAssocID="{9A2143DB-8DAA-474F-AC04-2C68F3A4BB7C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656D3A15-F5ED-874D-8F8A-304F33B20548}" type="pres">
      <dgm:prSet presAssocID="{C5392ED3-C31B-4E62-8A98-91E0ABF9D0B3}" presName="spacer" presStyleCnt="0"/>
      <dgm:spPr/>
    </dgm:pt>
    <dgm:pt modelId="{4D762208-6FC0-8B46-8675-48E19161D287}" type="pres">
      <dgm:prSet presAssocID="{08F262F4-7865-4FC4-A616-7E85758A8950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0EEE7357-0254-F848-AA9A-870A2415726F}" type="pres">
      <dgm:prSet presAssocID="{F34AD508-1668-4B0D-9311-456A7FBCBCEA}" presName="spacer" presStyleCnt="0"/>
      <dgm:spPr/>
    </dgm:pt>
    <dgm:pt modelId="{270C6EDE-D980-8C49-9BAE-59571D28918D}" type="pres">
      <dgm:prSet presAssocID="{158FA1B8-D547-4574-B2B5-E8C17E0331E2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CF96FBA7-CC21-2940-8282-ADB182C941F1}" type="pres">
      <dgm:prSet presAssocID="{00CB56AF-ACE4-4DCC-B393-FA824B4EA7EB}" presName="spacer" presStyleCnt="0"/>
      <dgm:spPr/>
    </dgm:pt>
    <dgm:pt modelId="{BFCF1ECB-3F65-EC4A-B0EA-65153EEEEF3A}" type="pres">
      <dgm:prSet presAssocID="{F8FCA063-BFE6-4946-B8F6-CAB0BCE29046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92FDEF4A-1417-0241-AB92-378ECDF2A9D6}" type="pres">
      <dgm:prSet presAssocID="{B3D209A6-6F53-4AC7-B74F-097F0845E24D}" presName="spacer" presStyleCnt="0"/>
      <dgm:spPr/>
    </dgm:pt>
    <dgm:pt modelId="{DAAF59BF-0BBE-FF40-9AE7-F41C5FDFE7D2}" type="pres">
      <dgm:prSet presAssocID="{DF1085FB-840C-4990-B18A-87BCBECF4225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057CD90C-E8A8-4071-9AF1-29ED7CEA19FE}" srcId="{0FBC8474-A86C-4E25-9434-A532EC5E111E}" destId="{08F262F4-7865-4FC4-A616-7E85758A8950}" srcOrd="2" destOrd="0" parTransId="{A0FDFC92-D835-45C2-ADA4-AE71105E1198}" sibTransId="{F34AD508-1668-4B0D-9311-456A7FBCBCEA}"/>
    <dgm:cxn modelId="{C98FB737-FFC5-4D46-8D8A-211716602157}" srcId="{0FBC8474-A86C-4E25-9434-A532EC5E111E}" destId="{F8FCA063-BFE6-4946-B8F6-CAB0BCE29046}" srcOrd="4" destOrd="0" parTransId="{74DA5254-66CD-497B-B46A-A4FFB27FC16D}" sibTransId="{B3D209A6-6F53-4AC7-B74F-097F0845E24D}"/>
    <dgm:cxn modelId="{E4160A3A-3EFB-7D43-9E96-3F50B14D804B}" type="presOf" srcId="{DF1085FB-840C-4990-B18A-87BCBECF4225}" destId="{DAAF59BF-0BBE-FF40-9AE7-F41C5FDFE7D2}" srcOrd="0" destOrd="0" presId="urn:microsoft.com/office/officeart/2005/8/layout/vList2"/>
    <dgm:cxn modelId="{115AEB3B-72AA-8344-9849-6FEB40730331}" type="presOf" srcId="{5104BC39-DCF1-42B4-B47F-BF1CB02B63C1}" destId="{6289C076-EB27-7944-BF2E-B68A3880D66C}" srcOrd="0" destOrd="0" presId="urn:microsoft.com/office/officeart/2005/8/layout/vList2"/>
    <dgm:cxn modelId="{38C91F54-D66A-4434-B71E-07AAE07CADFC}" srcId="{0FBC8474-A86C-4E25-9434-A532EC5E111E}" destId="{5104BC39-DCF1-42B4-B47F-BF1CB02B63C1}" srcOrd="0" destOrd="0" parTransId="{3349DCC8-C239-4566-B676-56BCC7E0D763}" sibTransId="{BB3C84E3-FC26-44F0-9D5E-C101263BC042}"/>
    <dgm:cxn modelId="{1B2A6C70-9339-43F6-8F99-239B9BC4F9EC}" srcId="{0FBC8474-A86C-4E25-9434-A532EC5E111E}" destId="{158FA1B8-D547-4574-B2B5-E8C17E0331E2}" srcOrd="3" destOrd="0" parTransId="{D245E887-53D7-441D-B109-8541F3991896}" sibTransId="{00CB56AF-ACE4-4DCC-B393-FA824B4EA7EB}"/>
    <dgm:cxn modelId="{63F59874-A2E6-4D93-8142-0BFE78BED10B}" srcId="{0FBC8474-A86C-4E25-9434-A532EC5E111E}" destId="{9A2143DB-8DAA-474F-AC04-2C68F3A4BB7C}" srcOrd="1" destOrd="0" parTransId="{0702D524-AD09-4D79-8CA5-058351EB36E4}" sibTransId="{C5392ED3-C31B-4E62-8A98-91E0ABF9D0B3}"/>
    <dgm:cxn modelId="{2BC95887-81CA-FA48-8B93-2C8BF2E746D6}" type="presOf" srcId="{08F262F4-7865-4FC4-A616-7E85758A8950}" destId="{4D762208-6FC0-8B46-8675-48E19161D287}" srcOrd="0" destOrd="0" presId="urn:microsoft.com/office/officeart/2005/8/layout/vList2"/>
    <dgm:cxn modelId="{D1D57392-733A-5143-9CB0-CEB460B2E37B}" type="presOf" srcId="{F8FCA063-BFE6-4946-B8F6-CAB0BCE29046}" destId="{BFCF1ECB-3F65-EC4A-B0EA-65153EEEEF3A}" srcOrd="0" destOrd="0" presId="urn:microsoft.com/office/officeart/2005/8/layout/vList2"/>
    <dgm:cxn modelId="{E0FBCCC7-C6D9-1F49-B3EA-21BF6CAAFC7D}" type="presOf" srcId="{158FA1B8-D547-4574-B2B5-E8C17E0331E2}" destId="{270C6EDE-D980-8C49-9BAE-59571D28918D}" srcOrd="0" destOrd="0" presId="urn:microsoft.com/office/officeart/2005/8/layout/vList2"/>
    <dgm:cxn modelId="{694842CB-11CB-D74E-B404-BB07773EA4FC}" type="presOf" srcId="{0FBC8474-A86C-4E25-9434-A532EC5E111E}" destId="{BAAD4F3A-66DD-6B4B-A583-B82B4C34A4F0}" srcOrd="0" destOrd="0" presId="urn:microsoft.com/office/officeart/2005/8/layout/vList2"/>
    <dgm:cxn modelId="{C37A1DCC-F9F7-6F4E-9636-17B08477567C}" type="presOf" srcId="{9A2143DB-8DAA-474F-AC04-2C68F3A4BB7C}" destId="{4CB9F218-3B49-5348-895A-B4BB7DB7B3E9}" srcOrd="0" destOrd="0" presId="urn:microsoft.com/office/officeart/2005/8/layout/vList2"/>
    <dgm:cxn modelId="{D4C424DE-AD91-4305-ABE5-854E31CEC652}" srcId="{0FBC8474-A86C-4E25-9434-A532EC5E111E}" destId="{DF1085FB-840C-4990-B18A-87BCBECF4225}" srcOrd="5" destOrd="0" parTransId="{E57B4163-6BE5-4E38-A713-D3B8109BF8AB}" sibTransId="{8371AAC5-31BB-471C-AB9B-964EE6A0CE45}"/>
    <dgm:cxn modelId="{20F994C6-4F08-2940-8DA9-C841A6667E1F}" type="presParOf" srcId="{BAAD4F3A-66DD-6B4B-A583-B82B4C34A4F0}" destId="{6289C076-EB27-7944-BF2E-B68A3880D66C}" srcOrd="0" destOrd="0" presId="urn:microsoft.com/office/officeart/2005/8/layout/vList2"/>
    <dgm:cxn modelId="{0AC61172-7C82-4B49-988E-9DD3D2980235}" type="presParOf" srcId="{BAAD4F3A-66DD-6B4B-A583-B82B4C34A4F0}" destId="{B842C4D0-4544-0748-B2CA-BD5707E81D8E}" srcOrd="1" destOrd="0" presId="urn:microsoft.com/office/officeart/2005/8/layout/vList2"/>
    <dgm:cxn modelId="{F343B103-9694-304B-A410-12864CA158DF}" type="presParOf" srcId="{BAAD4F3A-66DD-6B4B-A583-B82B4C34A4F0}" destId="{4CB9F218-3B49-5348-895A-B4BB7DB7B3E9}" srcOrd="2" destOrd="0" presId="urn:microsoft.com/office/officeart/2005/8/layout/vList2"/>
    <dgm:cxn modelId="{A90C359E-4DFE-0E49-B40F-753A8C73A2B2}" type="presParOf" srcId="{BAAD4F3A-66DD-6B4B-A583-B82B4C34A4F0}" destId="{656D3A15-F5ED-874D-8F8A-304F33B20548}" srcOrd="3" destOrd="0" presId="urn:microsoft.com/office/officeart/2005/8/layout/vList2"/>
    <dgm:cxn modelId="{43B79D8F-3DFC-5942-8ADB-1142DB16567F}" type="presParOf" srcId="{BAAD4F3A-66DD-6B4B-A583-B82B4C34A4F0}" destId="{4D762208-6FC0-8B46-8675-48E19161D287}" srcOrd="4" destOrd="0" presId="urn:microsoft.com/office/officeart/2005/8/layout/vList2"/>
    <dgm:cxn modelId="{22E6437E-54C4-9C40-8A80-B0328CBFB5FA}" type="presParOf" srcId="{BAAD4F3A-66DD-6B4B-A583-B82B4C34A4F0}" destId="{0EEE7357-0254-F848-AA9A-870A2415726F}" srcOrd="5" destOrd="0" presId="urn:microsoft.com/office/officeart/2005/8/layout/vList2"/>
    <dgm:cxn modelId="{FFF1D6CF-58BC-9B4E-AFF2-704986FF7DCD}" type="presParOf" srcId="{BAAD4F3A-66DD-6B4B-A583-B82B4C34A4F0}" destId="{270C6EDE-D980-8C49-9BAE-59571D28918D}" srcOrd="6" destOrd="0" presId="urn:microsoft.com/office/officeart/2005/8/layout/vList2"/>
    <dgm:cxn modelId="{18A6DDCF-5733-3B42-8C19-BDB68BA47B02}" type="presParOf" srcId="{BAAD4F3A-66DD-6B4B-A583-B82B4C34A4F0}" destId="{CF96FBA7-CC21-2940-8282-ADB182C941F1}" srcOrd="7" destOrd="0" presId="urn:microsoft.com/office/officeart/2005/8/layout/vList2"/>
    <dgm:cxn modelId="{A2EE4939-FC69-8D49-9D81-C7B171229FF7}" type="presParOf" srcId="{BAAD4F3A-66DD-6B4B-A583-B82B4C34A4F0}" destId="{BFCF1ECB-3F65-EC4A-B0EA-65153EEEEF3A}" srcOrd="8" destOrd="0" presId="urn:microsoft.com/office/officeart/2005/8/layout/vList2"/>
    <dgm:cxn modelId="{0395C5EE-7F7A-C34D-91AF-FA395FE62638}" type="presParOf" srcId="{BAAD4F3A-66DD-6B4B-A583-B82B4C34A4F0}" destId="{92FDEF4A-1417-0241-AB92-378ECDF2A9D6}" srcOrd="9" destOrd="0" presId="urn:microsoft.com/office/officeart/2005/8/layout/vList2"/>
    <dgm:cxn modelId="{D41D521A-0F7E-A349-A1E2-0A7AA80A9969}" type="presParOf" srcId="{BAAD4F3A-66DD-6B4B-A583-B82B4C34A4F0}" destId="{DAAF59BF-0BBE-FF40-9AE7-F41C5FDFE7D2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89C076-EB27-7944-BF2E-B68A3880D66C}">
      <dsp:nvSpPr>
        <dsp:cNvPr id="0" name=""/>
        <dsp:cNvSpPr/>
      </dsp:nvSpPr>
      <dsp:spPr>
        <a:xfrm>
          <a:off x="0" y="95003"/>
          <a:ext cx="5257800" cy="83537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All but one of these attacks is a direct form of reflection</a:t>
          </a:r>
        </a:p>
      </dsp:txBody>
      <dsp:txXfrm>
        <a:off x="40780" y="135783"/>
        <a:ext cx="5176240" cy="753819"/>
      </dsp:txXfrm>
    </dsp:sp>
    <dsp:sp modelId="{4CB9F218-3B49-5348-895A-B4BB7DB7B3E9}">
      <dsp:nvSpPr>
        <dsp:cNvPr id="0" name=""/>
        <dsp:cNvSpPr/>
      </dsp:nvSpPr>
      <dsp:spPr>
        <a:xfrm>
          <a:off x="0" y="990863"/>
          <a:ext cx="5257800" cy="835379"/>
        </a:xfrm>
        <a:prstGeom prst="round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There will always be another protocol for abuse</a:t>
          </a:r>
        </a:p>
      </dsp:txBody>
      <dsp:txXfrm>
        <a:off x="40780" y="1031643"/>
        <a:ext cx="5176240" cy="753819"/>
      </dsp:txXfrm>
    </dsp:sp>
    <dsp:sp modelId="{4D762208-6FC0-8B46-8675-48E19161D287}">
      <dsp:nvSpPr>
        <dsp:cNvPr id="0" name=""/>
        <dsp:cNvSpPr/>
      </dsp:nvSpPr>
      <dsp:spPr>
        <a:xfrm>
          <a:off x="0" y="1886723"/>
          <a:ext cx="5257800" cy="835379"/>
        </a:xfrm>
        <a:prstGeom prst="round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Avoid connectionless exchanges</a:t>
          </a:r>
        </a:p>
      </dsp:txBody>
      <dsp:txXfrm>
        <a:off x="40780" y="1927503"/>
        <a:ext cx="5176240" cy="753819"/>
      </dsp:txXfrm>
    </dsp:sp>
    <dsp:sp modelId="{270C6EDE-D980-8C49-9BAE-59571D28918D}">
      <dsp:nvSpPr>
        <dsp:cNvPr id="0" name=""/>
        <dsp:cNvSpPr/>
      </dsp:nvSpPr>
      <dsp:spPr>
        <a:xfrm>
          <a:off x="0" y="2782584"/>
          <a:ext cx="5257800" cy="835379"/>
        </a:xfrm>
        <a:prstGeom prst="round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Make sure your protocol’s response is smaller than initial request</a:t>
          </a:r>
        </a:p>
      </dsp:txBody>
      <dsp:txXfrm>
        <a:off x="40780" y="2823364"/>
        <a:ext cx="5176240" cy="753819"/>
      </dsp:txXfrm>
    </dsp:sp>
    <dsp:sp modelId="{BFCF1ECB-3F65-EC4A-B0EA-65153EEEEF3A}">
      <dsp:nvSpPr>
        <dsp:cNvPr id="0" name=""/>
        <dsp:cNvSpPr/>
      </dsp:nvSpPr>
      <dsp:spPr>
        <a:xfrm>
          <a:off x="0" y="3678444"/>
          <a:ext cx="5257800" cy="835379"/>
        </a:xfrm>
        <a:prstGeom prst="round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Any interest in a github of PoC’s?</a:t>
          </a:r>
        </a:p>
      </dsp:txBody>
      <dsp:txXfrm>
        <a:off x="40780" y="3719224"/>
        <a:ext cx="5176240" cy="753819"/>
      </dsp:txXfrm>
    </dsp:sp>
    <dsp:sp modelId="{DAAF59BF-0BBE-FF40-9AE7-F41C5FDFE7D2}">
      <dsp:nvSpPr>
        <dsp:cNvPr id="0" name=""/>
        <dsp:cNvSpPr/>
      </dsp:nvSpPr>
      <dsp:spPr>
        <a:xfrm>
          <a:off x="0" y="4574304"/>
          <a:ext cx="5257800" cy="835379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@nobletrout</a:t>
          </a:r>
        </a:p>
      </dsp:txBody>
      <dsp:txXfrm>
        <a:off x="40780" y="4615084"/>
        <a:ext cx="5176240" cy="7538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517715-D812-A447-B305-DD6C43E02413}" type="datetimeFigureOut">
              <a:rPr lang="en-US" smtClean="0"/>
              <a:t>6/18/20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E53CF-8A12-0245-B684-A3D11FEA44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588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one was a real PITA. Had to keep looking into correct ciphers to propose in request. Once you find the magical combination though, you have quite a hidden bomb available.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5E53CF-8A12-0245-B684-A3D11FEA44D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961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88857-131F-2A45-90D0-2607FD0FA6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EEEABC-B379-564E-AB25-12EF77EB30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0F98A-854A-F949-8AF8-72D8B6FD3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8A985-39BD-1040-857F-C87D9566B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BB658-5BA7-E64B-9F64-9A6233E55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245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B7547-53B4-7F4D-8450-C1517493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39240A-A37F-4849-A44E-2115687D80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1288D-8329-4647-B5E7-53580D5D1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DF60CD-CDBD-CB4E-8966-E16A094C4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54024-4748-E94F-B898-86D809918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855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A41679F-C591-E840-890E-31ECCF4FB9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A9B071-194C-214E-B69A-02DAF580B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6A679-3552-3E44-929A-D62E21A19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5EB46-4DC1-FB4E-9ADD-59AEC3EAB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0C01A-9A45-5D46-9047-8CDD68004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164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58051-74ED-BE45-A466-09182DF43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4A25A-0043-0349-8132-C70C9D67AC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4BB25-F624-0346-AE63-1C38DAA20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D1942-B019-B349-92B3-0AC5A739E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79F19-28D5-A746-A318-811B681BC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679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A885D-D82A-5D46-BE83-CBB92205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076125-D1BB-4546-AB7A-842C15FFE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C26D4-84E9-EE43-BDB7-014BF817D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FC74C-A1D5-3C4A-A048-B91D5F91E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0B1D3C-C9C4-7043-9EFD-96437A927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07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BDA59-322A-1144-8114-D72D5F478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867EE-616E-0D49-A62D-2E3129F91F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EA9A82-D775-364D-AF98-4DA8A56D0D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CD651-321C-5A49-8B76-A968B160F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228382-96EC-7B41-8782-086080748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ED2C53-1770-9E41-B6CC-2404C2AAE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193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CB8C3-3CFB-7546-B01B-97A4DA51E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CF5261-6668-2C48-9A5F-5E6A79436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DC1FD1-3F5D-7044-A3AC-0A9D2025D7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6F13EB-4FDC-F94D-9B5C-2A043AAE9E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C41FEF-78A6-A241-A14B-74F5AC13C7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BAD18D-4298-2D43-A2AD-515FFDFE6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AE533A-D1C3-1A40-BE4D-37DEB1249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DE472F-4042-454A-99F6-588D409A2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908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DEBE0-43D5-D449-BF0A-8D4BF7E4C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E5E75-0375-C54D-883E-D62DE81BC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871E23-C268-EC45-8E55-BA2467907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46A9DD-2C3A-BB46-8C0E-F925C413B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248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256BCA-40E3-8F4E-8634-45BD60C48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621F9B-18A8-A445-820E-BAB03A31C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47EE59-1CBD-1442-8FD8-D008CB78A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8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91E73-8589-8647-B065-358DCA9E8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1E284-E719-BB45-94F5-C25295D28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D41704-7E55-0544-86E6-E98C2F831C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8D19EA-DF61-8444-9AEC-1091128EF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C4FD1-6546-9C49-84A9-CC0BC4143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7D7621-B720-7241-B66A-65BF26572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88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BA5F8-AF92-814C-AB44-3D3D58D33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0CA5D0-261E-F94F-B2DD-D7006CE242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2C6B2F-B3D3-764F-8680-3BCF8D485B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9285C4-0828-3348-9916-A7480DF41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8303A5-6A4B-9147-864F-D816A78FF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DC92E8-145A-DE44-A9D8-AFBE192B5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239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EA3E79-DF28-2C45-B899-4CD147E28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FD0A08-DA2C-3740-A4D8-015D74FC8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33DE3-DB22-2444-8E42-29DB0A7284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1DCEA-9CC2-B342-9455-18427FEE2920}" type="datetimeFigureOut">
              <a:rPr lang="en-US" smtClean="0"/>
              <a:t>6/18/20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6FFB7-4B1F-7F41-AA68-8E119FEEA9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C2CCB5-CBF8-304B-974E-1B98AB8BC3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A5199-CC08-3942-9174-9F74F8D839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020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s-cert.gov/ncas/alerts/TA14-013A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blog.cloudflare.com/ssdp-100gbps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896A1-15EA-FC42-9B05-763504E8E9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20 DDoS Attacks in 20 Minutes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1D7F51-7239-9747-9893-7741503439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quick guide to causing massive disruption</a:t>
            </a:r>
          </a:p>
        </p:txBody>
      </p:sp>
    </p:spTree>
    <p:extLst>
      <p:ext uri="{BB962C8B-B14F-4D97-AF65-F5344CB8AC3E}">
        <p14:creationId xmlns:p14="http://schemas.microsoft.com/office/powerpoint/2010/main" val="3235789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F832E9-B23E-754F-AF1C-68F69E1C4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en-US" sz="3700"/>
              <a:t>DDoS Attack 5 - Chargen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40EF0E-DD8D-E243-8B59-C9B8476AC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 lnSpcReduction="10000"/>
          </a:bodyPr>
          <a:lstStyle/>
          <a:p>
            <a:r>
              <a:rPr lang="en-US" sz="2000" dirty="0"/>
              <a:t>Super lame, but super fun if you can find one!</a:t>
            </a:r>
          </a:p>
          <a:p>
            <a:r>
              <a:rPr lang="en-US" sz="2000" dirty="0"/>
              <a:t>Some </a:t>
            </a:r>
            <a:r>
              <a:rPr lang="en-US" sz="2000" dirty="0" err="1"/>
              <a:t>chargen</a:t>
            </a:r>
            <a:r>
              <a:rPr lang="en-US" sz="2000" dirty="0"/>
              <a:t> implementations listen on UDP and TCP</a:t>
            </a:r>
          </a:p>
          <a:p>
            <a:r>
              <a:rPr lang="en-US" sz="2000" dirty="0"/>
              <a:t>Send a single character to a </a:t>
            </a:r>
            <a:r>
              <a:rPr lang="en-US" sz="2000" dirty="0" err="1"/>
              <a:t>chargen</a:t>
            </a:r>
            <a:r>
              <a:rPr lang="en-US" sz="2000" dirty="0"/>
              <a:t> port, and it will respond with a deluge of all ASCII printable characters on a loop</a:t>
            </a:r>
          </a:p>
          <a:p>
            <a:r>
              <a:rPr lang="en-US" sz="2000" dirty="0"/>
              <a:t>Hard to find an open </a:t>
            </a:r>
            <a:r>
              <a:rPr lang="en-US" sz="2000" dirty="0" err="1"/>
              <a:t>chargen</a:t>
            </a:r>
            <a:r>
              <a:rPr lang="en-US" sz="2000" dirty="0"/>
              <a:t> service on the </a:t>
            </a:r>
            <a:r>
              <a:rPr lang="en-US" sz="2000" dirty="0" err="1"/>
              <a:t>innerwubs</a:t>
            </a:r>
            <a:r>
              <a:rPr lang="en-US" sz="2000" dirty="0"/>
              <a:t> these days</a:t>
            </a:r>
          </a:p>
          <a:p>
            <a:r>
              <a:rPr lang="en-US" sz="2000" dirty="0"/>
              <a:t>Amplification Factor</a:t>
            </a:r>
          </a:p>
          <a:p>
            <a:pPr lvl="1"/>
            <a:r>
              <a:rPr lang="en-US" sz="1600" dirty="0"/>
              <a:t>Bytes:∞</a:t>
            </a:r>
          </a:p>
          <a:p>
            <a:pPr lvl="1"/>
            <a:r>
              <a:rPr lang="en-US" sz="1600" dirty="0"/>
              <a:t>Packets: ∞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900B74-B9F5-E848-B3A5-4B9DEBFE0C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" r="2590" b="-3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118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2DA278-BBFE-8545-ACAC-477A83F8B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DDoS Attack 6 - Echo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D6B04-F711-0148-99FE-9CDACDF13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Another super lame one</a:t>
            </a:r>
          </a:p>
          <a:p>
            <a:r>
              <a:rPr lang="en-US" sz="2400" dirty="0">
                <a:solidFill>
                  <a:srgbClr val="000000"/>
                </a:solidFill>
              </a:rPr>
              <a:t>Sends what you send back to you (or victim)</a:t>
            </a:r>
          </a:p>
          <a:p>
            <a:r>
              <a:rPr lang="en-US" sz="2400" dirty="0">
                <a:solidFill>
                  <a:srgbClr val="000000"/>
                </a:solidFill>
              </a:rPr>
              <a:t>Hard to find one on the Internet</a:t>
            </a:r>
          </a:p>
          <a:p>
            <a:r>
              <a:rPr lang="en-US" sz="2400" dirty="0">
                <a:solidFill>
                  <a:srgbClr val="000000"/>
                </a:solidFill>
              </a:rPr>
              <a:t>What happens when you craft a UDP </a:t>
            </a:r>
            <a:r>
              <a:rPr lang="en-US" sz="2400" dirty="0" err="1">
                <a:solidFill>
                  <a:srgbClr val="000000"/>
                </a:solidFill>
              </a:rPr>
              <a:t>chargen</a:t>
            </a:r>
            <a:r>
              <a:rPr lang="en-US" sz="2400" dirty="0">
                <a:solidFill>
                  <a:srgbClr val="000000"/>
                </a:solidFill>
              </a:rPr>
              <a:t> to connect to a UDP Echo service packet?</a:t>
            </a:r>
          </a:p>
          <a:p>
            <a:r>
              <a:rPr lang="en-US" sz="2400" dirty="0">
                <a:solidFill>
                  <a:srgbClr val="000000"/>
                </a:solidFill>
              </a:rPr>
              <a:t>Amplification Factor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 Bytes: 1x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Packets: 1x</a:t>
            </a:r>
          </a:p>
        </p:txBody>
      </p:sp>
    </p:spTree>
    <p:extLst>
      <p:ext uri="{BB962C8B-B14F-4D97-AF65-F5344CB8AC3E}">
        <p14:creationId xmlns:p14="http://schemas.microsoft.com/office/powerpoint/2010/main" val="3662633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164D969-46F1-44FC-B488-3FA68C6775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707"/>
            <a:ext cx="12188952" cy="6656293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003D4E-E9FF-4669-90E7-7CED08158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5" t="20008" r="8214" b="57101"/>
          <a:stretch/>
        </p:blipFill>
        <p:spPr>
          <a:xfrm flipV="1">
            <a:off x="2" y="1"/>
            <a:ext cx="12191999" cy="1878950"/>
          </a:xfrm>
          <a:custGeom>
            <a:avLst/>
            <a:gdLst>
              <a:gd name="connsiteX0" fmla="*/ 0 w 12191999"/>
              <a:gd name="connsiteY0" fmla="*/ 1878950 h 1878950"/>
              <a:gd name="connsiteX1" fmla="*/ 12191999 w 12191999"/>
              <a:gd name="connsiteY1" fmla="*/ 1878950 h 1878950"/>
              <a:gd name="connsiteX2" fmla="*/ 12191999 w 12191999"/>
              <a:gd name="connsiteY2" fmla="*/ 0 h 1878950"/>
              <a:gd name="connsiteX3" fmla="*/ 0 w 12191999"/>
              <a:gd name="connsiteY3" fmla="*/ 0 h 1878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878950">
                <a:moveTo>
                  <a:pt x="0" y="1878950"/>
                </a:moveTo>
                <a:lnTo>
                  <a:pt x="12191999" y="1878950"/>
                </a:lnTo>
                <a:lnTo>
                  <a:pt x="12191999" y="0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7D98261-3895-4FB5-B9CE-26FAF6357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5" t="-1" r="8214" b="80325"/>
          <a:stretch/>
        </p:blipFill>
        <p:spPr>
          <a:xfrm flipV="1">
            <a:off x="0" y="4914024"/>
            <a:ext cx="12191999" cy="1614974"/>
          </a:xfrm>
          <a:custGeom>
            <a:avLst/>
            <a:gdLst>
              <a:gd name="connsiteX0" fmla="*/ 0 w 12191999"/>
              <a:gd name="connsiteY0" fmla="*/ 1614974 h 1614974"/>
              <a:gd name="connsiteX1" fmla="*/ 12191999 w 12191999"/>
              <a:gd name="connsiteY1" fmla="*/ 1614974 h 1614974"/>
              <a:gd name="connsiteX2" fmla="*/ 12191999 w 12191999"/>
              <a:gd name="connsiteY2" fmla="*/ 0 h 1614974"/>
              <a:gd name="connsiteX3" fmla="*/ 0 w 12191999"/>
              <a:gd name="connsiteY3" fmla="*/ 0 h 161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614974">
                <a:moveTo>
                  <a:pt x="0" y="1614974"/>
                </a:moveTo>
                <a:lnTo>
                  <a:pt x="12191999" y="1614974"/>
                </a:lnTo>
                <a:lnTo>
                  <a:pt x="12191999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74C6E5-922E-E84D-80D4-57BD56D7D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661" y="1401859"/>
            <a:ext cx="3510845" cy="4054282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DDoS Attack 7 - QoTD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6E557-30E5-474E-8879-E19961C80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800" y="1553134"/>
            <a:ext cx="6128539" cy="3751732"/>
          </a:xfrm>
        </p:spPr>
        <p:txBody>
          <a:bodyPr anchor="ctr"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More Lameness (this is the last one)</a:t>
            </a:r>
          </a:p>
          <a:p>
            <a:r>
              <a:rPr lang="en-US" sz="2200" dirty="0">
                <a:solidFill>
                  <a:srgbClr val="FFFFFF"/>
                </a:solidFill>
              </a:rPr>
              <a:t>Sends a random quote back at you, up to 512 characters</a:t>
            </a:r>
          </a:p>
          <a:p>
            <a:r>
              <a:rPr lang="en-US" sz="2200" dirty="0">
                <a:solidFill>
                  <a:srgbClr val="FFFFFF"/>
                </a:solidFill>
              </a:rPr>
              <a:t>Also hard to find on the Internet these days</a:t>
            </a:r>
          </a:p>
          <a:p>
            <a:r>
              <a:rPr lang="en-US" sz="2200" dirty="0">
                <a:solidFill>
                  <a:srgbClr val="FFFFFF"/>
                </a:solidFill>
              </a:rPr>
              <a:t>Amplification Factor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Bytes: 512x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Packets: 1x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0A01E6-95B9-424D-93AE-19F4928DF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44454"/>
            <a:ext cx="12188952" cy="81354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29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2C640-50B6-7B48-996E-CABDB7D19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DDoS Attack 8 - NTP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7BCF6-21D5-6A4A-A320-C52111C55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to be super awesome, now it’s super lame</a:t>
            </a:r>
          </a:p>
          <a:p>
            <a:r>
              <a:rPr lang="en-US" dirty="0"/>
              <a:t>MONLIST would return a list of the 600 previous connectors</a:t>
            </a:r>
          </a:p>
          <a:p>
            <a:r>
              <a:rPr lang="en-US" dirty="0"/>
              <a:t> </a:t>
            </a:r>
            <a:r>
              <a:rPr lang="en-US" dirty="0">
                <a:hlinkClick r:id="rId2"/>
              </a:rPr>
              <a:t>https://www.us-cert.gov/ncas/alerts/TA14-013A</a:t>
            </a:r>
            <a:endParaRPr lang="en-US" dirty="0"/>
          </a:p>
          <a:p>
            <a:r>
              <a:rPr lang="en-US" dirty="0"/>
              <a:t>Now you can just get the time. The ratio is 1:1 for number of bytes in to out. On purpose.</a:t>
            </a:r>
          </a:p>
          <a:p>
            <a:r>
              <a:rPr lang="en-US" dirty="0"/>
              <a:t>Amplification Factor</a:t>
            </a:r>
          </a:p>
          <a:p>
            <a:pPr lvl="1"/>
            <a:r>
              <a:rPr lang="en-US" dirty="0"/>
              <a:t>Bytes: 1x</a:t>
            </a:r>
          </a:p>
          <a:p>
            <a:pPr lvl="1"/>
            <a:r>
              <a:rPr lang="en-US" dirty="0"/>
              <a:t>Packets: 1x</a:t>
            </a:r>
          </a:p>
        </p:txBody>
      </p:sp>
    </p:spTree>
    <p:extLst>
      <p:ext uri="{BB962C8B-B14F-4D97-AF65-F5344CB8AC3E}">
        <p14:creationId xmlns:p14="http://schemas.microsoft.com/office/powerpoint/2010/main" val="4066081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E3375-8E59-354F-924A-E5A2553F4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/>
              <a:t>DDoS Attack 9 – TFTP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A66244-5E6C-A440-9B8A-4BE0A33FC8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124" b="19464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7818B-6D51-A84F-B086-93860A1504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3105150"/>
          </a:xfrm>
        </p:spPr>
        <p:txBody>
          <a:bodyPr anchor="ctr">
            <a:normAutofit/>
          </a:bodyPr>
          <a:lstStyle/>
          <a:p>
            <a:r>
              <a:rPr lang="en-US" sz="1600" dirty="0"/>
              <a:t>TFTP is a UDP based file transfer program</a:t>
            </a:r>
          </a:p>
          <a:p>
            <a:r>
              <a:rPr lang="en-US" sz="1600" dirty="0"/>
              <a:t>Used to provision firmware for networking gear, VoIP phones, switches, printers, etc.</a:t>
            </a:r>
          </a:p>
          <a:p>
            <a:r>
              <a:rPr lang="en-US" sz="1600" dirty="0"/>
              <a:t>Client issues a read request for a file, then 512 bytes are sent back. Client sends a “block acknowledge packet” and server sends next 512 bytes</a:t>
            </a:r>
          </a:p>
          <a:p>
            <a:r>
              <a:rPr lang="en-US" sz="1600" dirty="0"/>
              <a:t>The block acknowledgement packet is easy to predict (but why bother? Just keep requesting the file for first 512 </a:t>
            </a:r>
            <a:r>
              <a:rPr lang="en-US" sz="1600" dirty="0" err="1"/>
              <a:t>byets</a:t>
            </a:r>
            <a:r>
              <a:rPr lang="en-US" sz="1600" dirty="0"/>
              <a:t>)</a:t>
            </a:r>
          </a:p>
          <a:p>
            <a:r>
              <a:rPr lang="en-US" sz="1600" dirty="0"/>
              <a:t>Amplification Factor</a:t>
            </a:r>
          </a:p>
          <a:p>
            <a:pPr lvl="1"/>
            <a:r>
              <a:rPr lang="en-US" sz="1600" dirty="0"/>
              <a:t>Bytes: 8x</a:t>
            </a:r>
          </a:p>
          <a:p>
            <a:pPr lvl="1"/>
            <a:r>
              <a:rPr lang="en-US" sz="1600" dirty="0"/>
              <a:t>Packets: 1x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76626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71618A-ED88-2B40-AA0C-FC153460F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156519"/>
            <a:ext cx="4724400" cy="571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C8B16B-92B3-DB4C-9618-F50EFB46E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DDoS Attack 10 –MS-SQL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6ED71-2AF2-CE47-B45D-8EF0FD2C0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20181"/>
            <a:ext cx="10515600" cy="4351338"/>
          </a:xfrm>
        </p:spPr>
        <p:txBody>
          <a:bodyPr/>
          <a:lstStyle/>
          <a:p>
            <a:r>
              <a:rPr lang="en-US" dirty="0"/>
              <a:t>MS-SQL has a “ping” port</a:t>
            </a:r>
          </a:p>
          <a:p>
            <a:r>
              <a:rPr lang="en-US" dirty="0"/>
              <a:t>You send “\x03” to it, it comes back with details</a:t>
            </a:r>
          </a:p>
          <a:p>
            <a:r>
              <a:rPr lang="en-US" dirty="0"/>
              <a:t>Depending on those details, could be a lot of data</a:t>
            </a:r>
          </a:p>
          <a:p>
            <a:r>
              <a:rPr lang="en-US" dirty="0"/>
              <a:t>Can find these open servers with Shodan</a:t>
            </a:r>
          </a:p>
          <a:p>
            <a:r>
              <a:rPr lang="en-US" dirty="0"/>
              <a:t>Amplification Factor</a:t>
            </a:r>
          </a:p>
          <a:p>
            <a:pPr lvl="1"/>
            <a:r>
              <a:rPr lang="en-US" dirty="0"/>
              <a:t>Bytes: 4x-8x</a:t>
            </a:r>
          </a:p>
          <a:p>
            <a:pPr lvl="1"/>
            <a:r>
              <a:rPr lang="en-US" dirty="0"/>
              <a:t>Packets: 1x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063616-D214-734C-B6FA-644ED329B8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262" y="5883275"/>
            <a:ext cx="83058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984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58E95-D313-FE48-B1B6-E6DDBE13C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DDoS Attack 11 - ICMP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90199-C01E-6D41-8A17-6FA91C228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There’s a lot you can do here</a:t>
            </a:r>
          </a:p>
          <a:p>
            <a:r>
              <a:rPr lang="en-US" dirty="0"/>
              <a:t>Send a ping to a broadcast location, get # of devices response</a:t>
            </a:r>
          </a:p>
          <a:p>
            <a:r>
              <a:rPr lang="en-US" dirty="0"/>
              <a:t>Depends on location and equipment willing to respond</a:t>
            </a:r>
          </a:p>
          <a:p>
            <a:r>
              <a:rPr lang="en-US" dirty="0"/>
              <a:t>Amplification Factor</a:t>
            </a:r>
          </a:p>
          <a:p>
            <a:pPr lvl="1"/>
            <a:r>
              <a:rPr lang="en-US" dirty="0"/>
              <a:t>Bytes: </a:t>
            </a:r>
            <a:r>
              <a:rPr lang="en-US" dirty="0" err="1"/>
              <a:t>size_of</a:t>
            </a:r>
            <a:r>
              <a:rPr lang="en-US" dirty="0"/>
              <a:t>(</a:t>
            </a:r>
            <a:r>
              <a:rPr lang="en-US" dirty="0" err="1"/>
              <a:t>subnet_of_things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Packets: </a:t>
            </a:r>
            <a:r>
              <a:rPr lang="en-US" dirty="0" err="1"/>
              <a:t>size_of</a:t>
            </a:r>
            <a:r>
              <a:rPr lang="en-US" dirty="0"/>
              <a:t>(</a:t>
            </a:r>
            <a:r>
              <a:rPr lang="en-US" dirty="0" err="1"/>
              <a:t>subnet_of_things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5BB05D-A2DD-C146-B8AF-335EE53CD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5355710"/>
            <a:ext cx="7924800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466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6ABE8E-E73F-F649-A8D2-2A0CB7E4B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23" y="640080"/>
            <a:ext cx="3660872" cy="5613236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DDoS Attack 12 – SSDP –aka – UPnP)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093DC-D8F5-1248-A19B-028A913C3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0114" y="188686"/>
            <a:ext cx="7779657" cy="3240314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400" dirty="0"/>
              <a:t>SSDP is also known as UPnP</a:t>
            </a:r>
          </a:p>
          <a:p>
            <a:r>
              <a:rPr lang="en-US" sz="2400" dirty="0"/>
              <a:t>Designed to find your devices on your local network</a:t>
            </a:r>
          </a:p>
          <a:p>
            <a:r>
              <a:rPr lang="en-US" sz="2400" dirty="0"/>
              <a:t>Meant to use a local multicast address 239.255.255.250 only</a:t>
            </a:r>
          </a:p>
          <a:p>
            <a:r>
              <a:rPr lang="en-US" sz="2400" dirty="0"/>
              <a:t>But no one “listens”</a:t>
            </a:r>
          </a:p>
          <a:p>
            <a:r>
              <a:rPr lang="en-US" sz="2400" dirty="0">
                <a:hlinkClick r:id="rId2"/>
              </a:rPr>
              <a:t>https://blog.cloudflare.com/ssdp-100gbps/</a:t>
            </a:r>
            <a:endParaRPr lang="en-US" sz="2400" dirty="0"/>
          </a:p>
          <a:p>
            <a:r>
              <a:rPr lang="en-US" sz="2400" dirty="0"/>
              <a:t>Amplification Factor (Cloudflare’s numbers)</a:t>
            </a:r>
          </a:p>
          <a:p>
            <a:pPr lvl="1"/>
            <a:r>
              <a:rPr lang="en-US" dirty="0"/>
              <a:t>Bytes: 26x</a:t>
            </a:r>
          </a:p>
          <a:p>
            <a:pPr lvl="1"/>
            <a:r>
              <a:rPr lang="en-US" dirty="0"/>
              <a:t>Packets: 8x</a:t>
            </a:r>
          </a:p>
        </p:txBody>
      </p:sp>
      <p:pic>
        <p:nvPicPr>
          <p:cNvPr id="4" name="Picture 3" descr="A close up of a blue background&#10;&#10;Description automatically generated">
            <a:extLst>
              <a:ext uri="{FF2B5EF4-FFF2-40B4-BE49-F238E27FC236}">
                <a16:creationId xmlns:a16="http://schemas.microsoft.com/office/drawing/2014/main" id="{1C76D7AC-E447-0547-A7A3-BD13E4C57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7" y="3975589"/>
            <a:ext cx="6894236" cy="143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97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1AEB8A9-B768-4E30-BA55-D919E6687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001" y="-2"/>
            <a:ext cx="4069936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760F9C-3113-4C4B-B044-EF71082F0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39" y="604684"/>
            <a:ext cx="4069936" cy="5613236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DDoS Attack 13 - SIP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5714E-44A1-4348-B207-030FF10F3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3362" y="130629"/>
            <a:ext cx="7155172" cy="3889828"/>
          </a:xfrm>
        </p:spPr>
        <p:txBody>
          <a:bodyPr anchor="ctr">
            <a:normAutofit/>
          </a:bodyPr>
          <a:lstStyle/>
          <a:p>
            <a:r>
              <a:rPr lang="en-US" dirty="0"/>
              <a:t>Send a SIP INVITE Packet</a:t>
            </a:r>
          </a:p>
          <a:p>
            <a:r>
              <a:rPr lang="en-US" dirty="0"/>
              <a:t>Response is two Packets</a:t>
            </a:r>
          </a:p>
          <a:p>
            <a:pPr lvl="1"/>
            <a:r>
              <a:rPr lang="en-US" sz="2800" dirty="0"/>
              <a:t>100 Trying</a:t>
            </a:r>
          </a:p>
          <a:p>
            <a:pPr lvl="1"/>
            <a:r>
              <a:rPr lang="en-US" sz="2800" dirty="0"/>
              <a:t>180 Ringing</a:t>
            </a:r>
          </a:p>
          <a:p>
            <a:r>
              <a:rPr lang="en-US" dirty="0"/>
              <a:t>Amplification Factor (depends on INVITE request size)</a:t>
            </a:r>
          </a:p>
          <a:p>
            <a:pPr lvl="1"/>
            <a:r>
              <a:rPr lang="en-US" sz="2800" dirty="0"/>
              <a:t>Bytes: 2.5x</a:t>
            </a:r>
          </a:p>
          <a:p>
            <a:pPr lvl="1"/>
            <a:r>
              <a:rPr lang="en-US" sz="2800" dirty="0"/>
              <a:t>Packets: 3x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FA1DEE-180B-264C-845F-C0BD1B13E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573" y="4660539"/>
            <a:ext cx="11399387" cy="1557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2943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0992ED3-FA99-4FAD-A3CA-2B9B3BB8B4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643467"/>
            <a:ext cx="3424430" cy="557318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B44E57-69D0-7B4F-8BB2-663BED4C2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4458" y="996950"/>
            <a:ext cx="2969342" cy="502849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DDoS Attack 14 – RTP Flood Caused by SIP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0DE7A2-867F-4244-A551-49F520347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39" y="845166"/>
            <a:ext cx="6720316" cy="270492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F2745-4933-754A-9DEC-1DAE2CB0E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550093"/>
            <a:ext cx="8193958" cy="3307907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SIP has no default authentication</a:t>
            </a:r>
          </a:p>
          <a:p>
            <a:r>
              <a:rPr lang="en-US" sz="2400" dirty="0"/>
              <a:t>Can find a call center, voice gateway, automated system</a:t>
            </a:r>
          </a:p>
          <a:p>
            <a:r>
              <a:rPr lang="en-US" sz="2400" dirty="0"/>
              <a:t>No need for any more packets than a SIP INVITE</a:t>
            </a:r>
          </a:p>
          <a:p>
            <a:r>
              <a:rPr lang="en-US" sz="2400" dirty="0"/>
              <a:t>Many times SDP message will point to a different IP to receive the data voice/RTP packets.</a:t>
            </a:r>
          </a:p>
          <a:p>
            <a:r>
              <a:rPr lang="en-US" sz="2400" dirty="0"/>
              <a:t>This means you can make an RTP session streaming data calls to unsuspecting victim with one SIP INVITE message</a:t>
            </a:r>
          </a:p>
          <a:p>
            <a:r>
              <a:rPr lang="en-US" sz="2400" dirty="0"/>
              <a:t>Amplification Factor</a:t>
            </a:r>
          </a:p>
          <a:p>
            <a:pPr lvl="1"/>
            <a:r>
              <a:rPr lang="en-US" sz="1800" dirty="0"/>
              <a:t>Bytes: 5x - ∞</a:t>
            </a:r>
          </a:p>
          <a:p>
            <a:pPr lvl="1"/>
            <a:r>
              <a:rPr lang="en-US" sz="1800" dirty="0"/>
              <a:t>Packets: 5x - ∞</a:t>
            </a:r>
          </a:p>
        </p:txBody>
      </p:sp>
    </p:spTree>
    <p:extLst>
      <p:ext uri="{BB962C8B-B14F-4D97-AF65-F5344CB8AC3E}">
        <p14:creationId xmlns:p14="http://schemas.microsoft.com/office/powerpoint/2010/main" val="1646117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18E36EB-9033-E441-9BF7-5235E5FE960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8" t="31818" r="6593"/>
          <a:stretch/>
        </p:blipFill>
        <p:spPr bwMode="auto">
          <a:xfrm>
            <a:off x="20" y="10"/>
            <a:ext cx="1219198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F8BA4F-DE8D-244E-82EC-468790B1E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3" y="3069068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/>
              <a:t>Me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4F8C88-EEDB-0C4A-9191-EEF0506D7994}"/>
              </a:ext>
            </a:extLst>
          </p:cNvPr>
          <p:cNvSpPr txBox="1"/>
          <p:nvPr/>
        </p:nvSpPr>
        <p:spPr>
          <a:xfrm>
            <a:off x="84513" y="5575039"/>
            <a:ext cx="4624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@</a:t>
            </a:r>
            <a:r>
              <a:rPr lang="en-US" dirty="0" err="1"/>
              <a:t>nobletrout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1193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364580B-B24D-4448-B898-C13F15482B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 descr="3">
            <a:extLst>
              <a:ext uri="{FF2B5EF4-FFF2-40B4-BE49-F238E27FC236}">
                <a16:creationId xmlns:a16="http://schemas.microsoft.com/office/drawing/2014/main" id="{BA40711D-1B87-BF47-A4C7-DB893797D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231927"/>
            <a:ext cx="7078131" cy="2353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8CEBB63E-FF19-493F-9618-BFFB451D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-2"/>
            <a:ext cx="6096000" cy="6858002"/>
          </a:xfrm>
          <a:prstGeom prst="rect">
            <a:avLst/>
          </a:prstGeom>
          <a:solidFill>
            <a:srgbClr val="4F4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385570-AE98-C543-9153-D3E1D21F9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-142505"/>
            <a:ext cx="6096000" cy="1305285"/>
          </a:xfrm>
        </p:spPr>
        <p:txBody>
          <a:bodyPr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DDoS Attack 15</a:t>
            </a:r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RTSP redirected RTP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DC291-E8D2-A34E-B8A5-D40397DC29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474838"/>
            <a:ext cx="5378246" cy="5071105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Same thing as SIP</a:t>
            </a:r>
          </a:p>
          <a:p>
            <a:r>
              <a:rPr lang="en-US" dirty="0">
                <a:solidFill>
                  <a:srgbClr val="FFFFFF"/>
                </a:solidFill>
              </a:rPr>
              <a:t>RTSP is our first connection oriented (TCP based) protocol!</a:t>
            </a:r>
          </a:p>
          <a:p>
            <a:r>
              <a:rPr lang="en-US" dirty="0">
                <a:solidFill>
                  <a:srgbClr val="FFFFFF"/>
                </a:solidFill>
              </a:rPr>
              <a:t>In the SDP message, you can point to another host</a:t>
            </a:r>
          </a:p>
          <a:p>
            <a:r>
              <a:rPr lang="en-US" dirty="0">
                <a:solidFill>
                  <a:srgbClr val="FFFFFF"/>
                </a:solidFill>
              </a:rPr>
              <a:t>Some really poorly designed RTSP streaming servers will direct the RTP anywhere you ask them</a:t>
            </a:r>
          </a:p>
          <a:p>
            <a:r>
              <a:rPr lang="en-US" dirty="0">
                <a:solidFill>
                  <a:srgbClr val="FFFFFF"/>
                </a:solidFill>
              </a:rPr>
              <a:t>Amplification Factor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Bytes: ∞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Packets: ∞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CBE714B-0044-4C43-A587-A01D66F9A427}"/>
              </a:ext>
            </a:extLst>
          </p:cNvPr>
          <p:cNvSpPr/>
          <p:nvPr/>
        </p:nvSpPr>
        <p:spPr>
          <a:xfrm>
            <a:off x="101600" y="569596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</a:t>
            </a:r>
            <a:r>
              <a:rPr lang="en-US" dirty="0" err="1">
                <a:solidFill>
                  <a:schemeClr val="bg1"/>
                </a:solidFill>
              </a:rPr>
              <a:t>www.ixiacom.com</a:t>
            </a:r>
            <a:r>
              <a:rPr lang="en-US" dirty="0">
                <a:solidFill>
                  <a:schemeClr val="bg1"/>
                </a:solidFill>
              </a:rPr>
              <a:t>/company/blog/how-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-made-my-camera-</a:t>
            </a:r>
            <a:r>
              <a:rPr lang="en-US" dirty="0" err="1">
                <a:solidFill>
                  <a:schemeClr val="bg1"/>
                </a:solidFill>
              </a:rPr>
              <a:t>ddos</a:t>
            </a:r>
            <a:r>
              <a:rPr lang="en-US" dirty="0">
                <a:solidFill>
                  <a:schemeClr val="bg1"/>
                </a:solidFill>
              </a:rPr>
              <a:t>-cannon</a:t>
            </a:r>
          </a:p>
        </p:txBody>
      </p:sp>
    </p:spTree>
    <p:extLst>
      <p:ext uri="{BB962C8B-B14F-4D97-AF65-F5344CB8AC3E}">
        <p14:creationId xmlns:p14="http://schemas.microsoft.com/office/powerpoint/2010/main" val="8852865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B53F31-0165-CF43-A760-CF837F45C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611880" cy="1535865"/>
          </a:xfrm>
        </p:spPr>
        <p:txBody>
          <a:bodyPr>
            <a:normAutofit/>
          </a:bodyPr>
          <a:lstStyle/>
          <a:p>
            <a:r>
              <a:rPr lang="en-US" sz="3200"/>
              <a:t>DDoS Attack 16 – NetBIOS </a:t>
            </a:r>
            <a:r>
              <a:rPr lang="en-US" sz="3200">
                <a:sym typeface="Wingdings" pitchFamily="2" charset="2"/>
              </a:rPr>
              <a:t>still a thing!</a:t>
            </a:r>
            <a:endParaRPr lang="en-US" sz="32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B4E76-0B82-6C4F-AC20-40F12D632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3524" y="365126"/>
            <a:ext cx="6578068" cy="286349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You can treat NetBIOS a lot like DNS</a:t>
            </a:r>
          </a:p>
          <a:p>
            <a:r>
              <a:rPr lang="en-US" sz="2400" dirty="0"/>
              <a:t>Basic query will normally return a record size 2x</a:t>
            </a:r>
          </a:p>
          <a:p>
            <a:r>
              <a:rPr lang="en-US" sz="2400" dirty="0"/>
              <a:t>I believe there is more hiding in this space</a:t>
            </a:r>
          </a:p>
          <a:p>
            <a:r>
              <a:rPr lang="en-US" sz="2400" dirty="0"/>
              <a:t>Amplification Factor</a:t>
            </a:r>
          </a:p>
          <a:p>
            <a:pPr lvl="1"/>
            <a:r>
              <a:rPr lang="en-US" dirty="0"/>
              <a:t>Bytes: 2.7x (maybe more)</a:t>
            </a:r>
          </a:p>
          <a:p>
            <a:pPr lvl="1"/>
            <a:r>
              <a:rPr lang="en-US" dirty="0"/>
              <a:t>Packets: 1x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A264F1-5F30-8F43-B13A-8D5823F0F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23" y="3906987"/>
            <a:ext cx="8494193" cy="2378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6863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5ADA4-C243-0E45-9A1C-6B5085026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/>
              <a:t>DDoS Attack 17 – OpenVPN UDP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587DC9-B74A-2342-8F94-8C4B8AA1F4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572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02053-619E-8A49-84BF-EFD8BC43F0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2992582"/>
            <a:ext cx="7485413" cy="3710603"/>
          </a:xfrm>
        </p:spPr>
        <p:txBody>
          <a:bodyPr anchor="ctr">
            <a:normAutofit/>
          </a:bodyPr>
          <a:lstStyle/>
          <a:p>
            <a:r>
              <a:rPr lang="en-US" dirty="0"/>
              <a:t>OpenVPN wants to communicate</a:t>
            </a:r>
          </a:p>
          <a:p>
            <a:r>
              <a:rPr lang="en-US" dirty="0"/>
              <a:t>Responds to malformed handshake requests with repeated responses</a:t>
            </a:r>
          </a:p>
          <a:p>
            <a:r>
              <a:rPr lang="en-US" dirty="0"/>
              <a:t>Amplification Factor</a:t>
            </a:r>
          </a:p>
          <a:p>
            <a:pPr lvl="1"/>
            <a:r>
              <a:rPr lang="en-US" sz="2800" dirty="0"/>
              <a:t>Bytes: 5.38x</a:t>
            </a:r>
          </a:p>
          <a:p>
            <a:pPr lvl="1"/>
            <a:r>
              <a:rPr lang="en-US" sz="2800" dirty="0"/>
              <a:t>Packets: 5x</a:t>
            </a:r>
          </a:p>
        </p:txBody>
      </p:sp>
    </p:spTree>
    <p:extLst>
      <p:ext uri="{BB962C8B-B14F-4D97-AF65-F5344CB8AC3E}">
        <p14:creationId xmlns:p14="http://schemas.microsoft.com/office/powerpoint/2010/main" val="24646846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052DB5-A3C9-7F40-972F-C7D569DFD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DDoS Attack 18 – DHCP?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FD8A08-DF71-7B48-9D4E-125C9271BD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37"/>
          <a:stretch/>
        </p:blipFill>
        <p:spPr>
          <a:xfrm>
            <a:off x="327547" y="321733"/>
            <a:ext cx="7058306" cy="41073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3E085-E433-DE4B-8976-287A387125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2563" y="321732"/>
            <a:ext cx="4281890" cy="6214534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DHCP is _meant_ to be broadcast only</a:t>
            </a:r>
          </a:p>
          <a:p>
            <a:r>
              <a:rPr lang="en-US" dirty="0">
                <a:solidFill>
                  <a:srgbClr val="FFFFFF"/>
                </a:solidFill>
              </a:rPr>
              <a:t>it will still respond to unicast queries</a:t>
            </a:r>
          </a:p>
          <a:p>
            <a:r>
              <a:rPr lang="en-US" dirty="0">
                <a:solidFill>
                  <a:srgbClr val="FFFFFF"/>
                </a:solidFill>
              </a:rPr>
              <a:t>Send a DHCP Inform</a:t>
            </a:r>
          </a:p>
          <a:p>
            <a:r>
              <a:rPr lang="en-US" dirty="0">
                <a:solidFill>
                  <a:srgbClr val="FFFFFF"/>
                </a:solidFill>
              </a:rPr>
              <a:t>This one can probably be improved by using extended options queries..</a:t>
            </a:r>
          </a:p>
          <a:p>
            <a:r>
              <a:rPr lang="en-US" dirty="0">
                <a:solidFill>
                  <a:srgbClr val="FFFFFF"/>
                </a:solidFill>
              </a:rPr>
              <a:t>Amplification Factor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Bytes: 1.20x</a:t>
            </a:r>
          </a:p>
          <a:p>
            <a:pPr lvl="1"/>
            <a:r>
              <a:rPr lang="en-US" sz="2800" dirty="0">
                <a:solidFill>
                  <a:srgbClr val="FFFFFF"/>
                </a:solidFill>
              </a:rPr>
              <a:t>Packets: 1x</a:t>
            </a:r>
          </a:p>
        </p:txBody>
      </p:sp>
    </p:spTree>
    <p:extLst>
      <p:ext uri="{BB962C8B-B14F-4D97-AF65-F5344CB8AC3E}">
        <p14:creationId xmlns:p14="http://schemas.microsoft.com/office/powerpoint/2010/main" val="26209524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84CB7-EDD6-FA4E-BEBF-A64F264F8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242" y="632990"/>
            <a:ext cx="4062643" cy="1043409"/>
          </a:xfrm>
        </p:spPr>
        <p:txBody>
          <a:bodyPr>
            <a:normAutofit/>
          </a:bodyPr>
          <a:lstStyle/>
          <a:p>
            <a:r>
              <a:rPr lang="en-US" sz="3300"/>
              <a:t>DDoS Attack 19 – AutoKey IKEv1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8B3B9-1BE9-864B-8929-3611AC0828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601" y="1676399"/>
            <a:ext cx="4840285" cy="3595650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2000" dirty="0"/>
              <a:t>VPN’s are fun!</a:t>
            </a:r>
          </a:p>
          <a:p>
            <a:r>
              <a:rPr lang="en-US" sz="2000" dirty="0"/>
              <a:t>This one requires fine tuning</a:t>
            </a:r>
          </a:p>
          <a:p>
            <a:r>
              <a:rPr lang="en-US" sz="2000" dirty="0"/>
              <a:t>Can end up upside down on ratios</a:t>
            </a:r>
          </a:p>
          <a:p>
            <a:r>
              <a:rPr lang="en-US" sz="2000" dirty="0"/>
              <a:t>Depending on VPN configuration could be higher</a:t>
            </a:r>
          </a:p>
          <a:p>
            <a:r>
              <a:rPr lang="en-US" sz="2000" dirty="0"/>
              <a:t>No one will ever find this in their logs</a:t>
            </a:r>
          </a:p>
          <a:p>
            <a:pPr lvl="1"/>
            <a:r>
              <a:rPr lang="en-US" sz="2000" dirty="0"/>
              <a:t>Because no one understands how a VPN works</a:t>
            </a:r>
          </a:p>
          <a:p>
            <a:r>
              <a:rPr lang="en-US" sz="2000" dirty="0"/>
              <a:t>Amplification Factor</a:t>
            </a:r>
          </a:p>
          <a:p>
            <a:pPr lvl="1"/>
            <a:r>
              <a:rPr lang="en-US" sz="2000" dirty="0"/>
              <a:t>Bytes: 2.2x</a:t>
            </a:r>
          </a:p>
          <a:p>
            <a:pPr lvl="1"/>
            <a:r>
              <a:rPr lang="en-US" sz="2000" dirty="0"/>
              <a:t>Packets: 1x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1CCA34-0E24-2146-ADE0-2F9005472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8101" y="1663748"/>
            <a:ext cx="5510771" cy="32375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00FEFC-F86B-0343-A204-2BC6A7E34007}"/>
              </a:ext>
            </a:extLst>
          </p:cNvPr>
          <p:cNvSpPr txBox="1"/>
          <p:nvPr/>
        </p:nvSpPr>
        <p:spPr>
          <a:xfrm>
            <a:off x="5822731" y="5653604"/>
            <a:ext cx="5019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ike</a:t>
            </a:r>
            <a:r>
              <a:rPr lang="en-US" dirty="0"/>
              <a:t>-scan --trans="(1=5,2=2,3=1,4=2,11=1,12=7080)"</a:t>
            </a:r>
          </a:p>
        </p:txBody>
      </p:sp>
    </p:spTree>
    <p:extLst>
      <p:ext uri="{BB962C8B-B14F-4D97-AF65-F5344CB8AC3E}">
        <p14:creationId xmlns:p14="http://schemas.microsoft.com/office/powerpoint/2010/main" val="6767383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796901-6E6E-A84F-88DE-62081CF812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2" r="28313" b="5972"/>
          <a:stretch/>
        </p:blipFill>
        <p:spPr>
          <a:xfrm>
            <a:off x="3522468" y="10"/>
            <a:ext cx="866953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D244ED-65D0-BD49-B517-5A13289D2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DDoS Attack 20 - Memcached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31945-6CB3-CD43-8802-32D9381BF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85825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Caching service designed by Facebook I think</a:t>
            </a:r>
          </a:p>
          <a:p>
            <a:r>
              <a:rPr lang="en-US" sz="1700" dirty="0"/>
              <a:t>UDP, </a:t>
            </a:r>
            <a:r>
              <a:rPr lang="en-US" sz="1700" dirty="0" err="1"/>
              <a:t>authenticationless</a:t>
            </a:r>
            <a:r>
              <a:rPr lang="en-US" sz="1700" dirty="0"/>
              <a:t>, small packets, huge responses</a:t>
            </a:r>
          </a:p>
          <a:p>
            <a:r>
              <a:rPr lang="en-US" sz="1700" dirty="0"/>
              <a:t>Cloudflare witnessed huge attacks in 2018 from this</a:t>
            </a:r>
          </a:p>
          <a:p>
            <a:r>
              <a:rPr lang="en-US" sz="1700" dirty="0"/>
              <a:t>Amplification Factor</a:t>
            </a:r>
          </a:p>
          <a:p>
            <a:pPr lvl="1"/>
            <a:r>
              <a:rPr lang="en-US" sz="1700" dirty="0"/>
              <a:t>Bytes: 51,200x</a:t>
            </a:r>
          </a:p>
          <a:p>
            <a:pPr lvl="1"/>
            <a:r>
              <a:rPr lang="en-US" sz="1700" dirty="0"/>
              <a:t>Packets: 500x</a:t>
            </a:r>
          </a:p>
          <a:p>
            <a:r>
              <a:rPr lang="en-US" sz="2100" dirty="0"/>
              <a:t>https://</a:t>
            </a:r>
            <a:r>
              <a:rPr lang="en-US" sz="2100" dirty="0" err="1"/>
              <a:t>blog.cloudflare.com</a:t>
            </a:r>
            <a:r>
              <a:rPr lang="en-US" sz="2100" dirty="0"/>
              <a:t>/memcrashed-major-amplification-attacks-from-port-11211/</a:t>
            </a:r>
          </a:p>
        </p:txBody>
      </p:sp>
    </p:spTree>
    <p:extLst>
      <p:ext uri="{BB962C8B-B14F-4D97-AF65-F5344CB8AC3E}">
        <p14:creationId xmlns:p14="http://schemas.microsoft.com/office/powerpoint/2010/main" val="39681370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945E29B-B971-41C6-A57B-B29BBB108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C76015D-CFEA-4204-9A50-352560FFC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7325C43C-72B5-4DC9-B386-90859B58BF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95AD9A4-5AF5-48C4-BC2A-635316433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AF4A3D62-D56C-4A32-8C75-100D383EC6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E1F47E4-066D-4C27-98C8-B2B2C7BAB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38772"/>
            <a:ext cx="12192000" cy="39804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D1172A-293D-C248-A6DD-A6177E8CB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0505"/>
            <a:ext cx="10515600" cy="935025"/>
          </a:xfrm>
        </p:spPr>
        <p:txBody>
          <a:bodyPr>
            <a:normAutofit/>
          </a:bodyPr>
          <a:lstStyle/>
          <a:p>
            <a:pPr algn="ctr"/>
            <a:r>
              <a:rPr lang="en-US" sz="3200">
                <a:solidFill>
                  <a:schemeClr val="tx2"/>
                </a:solidFill>
              </a:rPr>
              <a:t>DDoS Attack 21 – HTTP/3?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ED09A-0530-9942-8FDA-1744B2DE3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4952" y="3012928"/>
            <a:ext cx="7422096" cy="2109445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Currently having spent about an hour looking at it, looks like negative amplification factor</a:t>
            </a:r>
          </a:p>
          <a:p>
            <a:r>
              <a:rPr lang="en-US" sz="1800">
                <a:solidFill>
                  <a:schemeClr val="tx2"/>
                </a:solidFill>
              </a:rPr>
              <a:t>Still it is connectionless</a:t>
            </a:r>
          </a:p>
          <a:p>
            <a:r>
              <a:rPr lang="en-US" sz="1800">
                <a:solidFill>
                  <a:schemeClr val="tx2"/>
                </a:solidFill>
              </a:rPr>
              <a:t>And _will_ be the dominate protocol on the Internet</a:t>
            </a:r>
          </a:p>
          <a:p>
            <a:r>
              <a:rPr lang="en-US" sz="1800">
                <a:solidFill>
                  <a:schemeClr val="tx2"/>
                </a:solidFill>
              </a:rPr>
              <a:t>Will be really hard to prevent reflection/hiding at least</a:t>
            </a:r>
          </a:p>
          <a:p>
            <a:r>
              <a:rPr lang="en-US" altLang="ja-JP" sz="1800">
                <a:solidFill>
                  <a:schemeClr val="tx2"/>
                </a:solidFill>
              </a:rPr>
              <a:t>¯\_(</a:t>
            </a:r>
            <a:r>
              <a:rPr lang="ja-JP" altLang="en-US" sz="1800">
                <a:solidFill>
                  <a:schemeClr val="tx2"/>
                </a:solidFill>
              </a:rPr>
              <a:t>ツ</a:t>
            </a:r>
            <a:r>
              <a:rPr lang="en-US" altLang="ja-JP" sz="1800">
                <a:solidFill>
                  <a:schemeClr val="tx2"/>
                </a:solidFill>
              </a:rPr>
              <a:t>)_/¯</a:t>
            </a:r>
            <a:endParaRPr lang="en-US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383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244186-7927-E849-AA4E-7DE2333EC8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1417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AF3EB5-554D-E448-909A-4C761B499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 dirty="0"/>
              <a:t>DDoS Attack 22 - MDNS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1D448-D1A5-1449-85F5-657515D258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en-US" sz="2000" dirty="0"/>
              <a:t>Same issues as UPnP</a:t>
            </a:r>
          </a:p>
          <a:p>
            <a:r>
              <a:rPr lang="en-US" sz="2000" dirty="0"/>
              <a:t>Can force a multicast protocol to use unicast responses</a:t>
            </a:r>
          </a:p>
          <a:p>
            <a:pPr lvl="1"/>
            <a:r>
              <a:rPr lang="en-US" sz="2000" dirty="0"/>
              <a:t>Not all IoT is going to pay attention to the fine print</a:t>
            </a:r>
          </a:p>
          <a:p>
            <a:r>
              <a:rPr lang="en-US" sz="2000" dirty="0"/>
              <a:t>Amplification Factors</a:t>
            </a:r>
          </a:p>
          <a:p>
            <a:pPr lvl="1"/>
            <a:r>
              <a:rPr lang="en-US" sz="2000" dirty="0"/>
              <a:t>Similar to UPnP</a:t>
            </a:r>
          </a:p>
          <a:p>
            <a:r>
              <a:rPr lang="en-US" sz="2400" dirty="0"/>
              <a:t>https://</a:t>
            </a:r>
            <a:r>
              <a:rPr lang="en-US" sz="2400" dirty="0" err="1"/>
              <a:t>www.akamai.com</a:t>
            </a:r>
            <a:r>
              <a:rPr lang="en-US" sz="2400" dirty="0"/>
              <a:t>/us/</a:t>
            </a:r>
            <a:r>
              <a:rPr lang="en-US" sz="2400" dirty="0" err="1"/>
              <a:t>en</a:t>
            </a:r>
            <a:r>
              <a:rPr lang="en-US" sz="2400" dirty="0"/>
              <a:t>/resources/our-thinking/threat-advisories/akamai-</a:t>
            </a:r>
            <a:r>
              <a:rPr lang="en-US" sz="2400" dirty="0" err="1"/>
              <a:t>mdns</a:t>
            </a:r>
            <a:r>
              <a:rPr lang="en-US" sz="2400" dirty="0"/>
              <a:t>-reflection-</a:t>
            </a:r>
            <a:r>
              <a:rPr lang="en-US" sz="2400" dirty="0" err="1"/>
              <a:t>ddos</a:t>
            </a:r>
            <a:r>
              <a:rPr lang="en-US" sz="2400" dirty="0"/>
              <a:t>-threat-</a:t>
            </a:r>
            <a:r>
              <a:rPr lang="en-US" sz="2400" dirty="0" err="1"/>
              <a:t>advisory.jsp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8751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E9F97-8ABE-6C4B-A1C1-5B739CA9E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545" y="621792"/>
            <a:ext cx="5181503" cy="5504688"/>
          </a:xfrm>
        </p:spPr>
        <p:txBody>
          <a:bodyPr>
            <a:normAutofit/>
          </a:bodyPr>
          <a:lstStyle/>
          <a:p>
            <a:r>
              <a:rPr lang="en-US" sz="4800"/>
              <a:t>Conclusions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BA96FB4-2634-4831-A716-2A7A7ABAB5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0813251"/>
              </p:ext>
            </p:extLst>
          </p:nvPr>
        </p:nvGraphicFramePr>
        <p:xfrm>
          <a:off x="6099048" y="621792"/>
          <a:ext cx="525780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94166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9D29A07-3319-E342-ADF7-2036AE7E2C9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21" r="9092" b="19739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46470D-E1BF-A94E-BD1B-999BD5E60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Inspiration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2943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16C5FA50-8D52-4617-AF91-5C7B1C835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D4D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5781B4-A5E2-E348-B5EF-0D5968834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3496" y="618681"/>
            <a:ext cx="2613872" cy="47945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Reflection Attacks</a:t>
            </a:r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id="{E223798C-12AD-4B0C-A50C-D676347D6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3354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Unraveling the mystery of a letter from 1967 that just showed up ...">
            <a:extLst>
              <a:ext uri="{FF2B5EF4-FFF2-40B4-BE49-F238E27FC236}">
                <a16:creationId xmlns:a16="http://schemas.microsoft.com/office/drawing/2014/main" id="{4667F9D2-1934-8042-AA4A-9E9B303E658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" r="-2" b="-2"/>
          <a:stretch/>
        </p:blipFill>
        <p:spPr bwMode="auto">
          <a:xfrm>
            <a:off x="209978" y="484633"/>
            <a:ext cx="8671131" cy="5820519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1098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C6DF4-D7A5-6C48-88EF-381DA20A8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60" y="179465"/>
            <a:ext cx="10515600" cy="1325563"/>
          </a:xfrm>
        </p:spPr>
        <p:txBody>
          <a:bodyPr/>
          <a:lstStyle/>
          <a:p>
            <a:r>
              <a:rPr lang="en-US" dirty="0"/>
              <a:t>In Microsoft Shapes!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69B2333-4BCF-4F47-942D-D9269E306BBD}"/>
              </a:ext>
            </a:extLst>
          </p:cNvPr>
          <p:cNvSpPr/>
          <p:nvPr/>
        </p:nvSpPr>
        <p:spPr>
          <a:xfrm>
            <a:off x="8304752" y="2965285"/>
            <a:ext cx="2801008" cy="26643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</a:t>
            </a:r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5E17BC41-464B-3446-AA48-584525E3F633}"/>
              </a:ext>
            </a:extLst>
          </p:cNvPr>
          <p:cNvSpPr/>
          <p:nvPr/>
        </p:nvSpPr>
        <p:spPr>
          <a:xfrm>
            <a:off x="1555530" y="1229711"/>
            <a:ext cx="2331719" cy="201010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Hacker Man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CAF82F7-4D0E-7F4E-B934-23438646F6C8}"/>
              </a:ext>
            </a:extLst>
          </p:cNvPr>
          <p:cNvSpPr/>
          <p:nvPr/>
        </p:nvSpPr>
        <p:spPr>
          <a:xfrm>
            <a:off x="1408385" y="4199671"/>
            <a:ext cx="2478864" cy="247886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Victim</a:t>
            </a: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937F3F86-4C4E-B74E-8A77-27BAE41297A9}"/>
              </a:ext>
            </a:extLst>
          </p:cNvPr>
          <p:cNvSpPr/>
          <p:nvPr/>
        </p:nvSpPr>
        <p:spPr>
          <a:xfrm rot="1204639">
            <a:off x="4036054" y="2791201"/>
            <a:ext cx="4279427" cy="6950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Sends request with forged identity</a:t>
            </a:r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9E588E4C-2892-1D4E-9EAD-E522236E05EA}"/>
              </a:ext>
            </a:extLst>
          </p:cNvPr>
          <p:cNvSpPr/>
          <p:nvPr/>
        </p:nvSpPr>
        <p:spPr>
          <a:xfrm rot="20492825">
            <a:off x="4387659" y="5083269"/>
            <a:ext cx="3793525" cy="71166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Responds to incorrect address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BE30A8-ACC9-6347-82A3-E9F9AB0C1396}"/>
              </a:ext>
            </a:extLst>
          </p:cNvPr>
          <p:cNvSpPr txBox="1"/>
          <p:nvPr/>
        </p:nvSpPr>
        <p:spPr>
          <a:xfrm>
            <a:off x="4868562" y="1977081"/>
            <a:ext cx="1701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Sends 100 bytes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825636-08B3-744A-A03F-3F1E1361D8F3}"/>
              </a:ext>
            </a:extLst>
          </p:cNvPr>
          <p:cNvSpPr txBox="1"/>
          <p:nvPr/>
        </p:nvSpPr>
        <p:spPr>
          <a:xfrm>
            <a:off x="5436973" y="6042454"/>
            <a:ext cx="4700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 is 500 bytes– amplification factor is 5x</a:t>
            </a:r>
          </a:p>
        </p:txBody>
      </p:sp>
    </p:spTree>
    <p:extLst>
      <p:ext uri="{BB962C8B-B14F-4D97-AF65-F5344CB8AC3E}">
        <p14:creationId xmlns:p14="http://schemas.microsoft.com/office/powerpoint/2010/main" val="1873242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9AF5C66A-E8F2-4E13-98A3-FE96597C5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0">
            <a:extLst>
              <a:ext uri="{FF2B5EF4-FFF2-40B4-BE49-F238E27FC236}">
                <a16:creationId xmlns:a16="http://schemas.microsoft.com/office/drawing/2014/main" id="{AC860275-E106-493A-8BF0-E0A91130E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E79440-92E8-2241-A038-058D66F71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76" y="822960"/>
            <a:ext cx="9829800" cy="13258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DDoS Attack 1 - DNS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EF3EB2-25D3-C743-A4E2-AA6EB3536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11" y="3929450"/>
            <a:ext cx="6253960" cy="101626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A0F91-9059-A84A-967F-4AADEAC8F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4871" y="2827419"/>
            <a:ext cx="5029200" cy="3227626"/>
          </a:xfrm>
        </p:spPr>
        <p:txBody>
          <a:bodyPr anchor="ctr">
            <a:normAutofit/>
          </a:bodyPr>
          <a:lstStyle/>
          <a:p>
            <a:r>
              <a:rPr lang="en-US" sz="1900">
                <a:solidFill>
                  <a:srgbClr val="000000"/>
                </a:solidFill>
              </a:rPr>
              <a:t>Send a TXT or DNSSec request</a:t>
            </a:r>
          </a:p>
          <a:p>
            <a:r>
              <a:rPr lang="en-US" sz="1900">
                <a:solidFill>
                  <a:srgbClr val="000000"/>
                </a:solidFill>
              </a:rPr>
              <a:t>Response can be very large</a:t>
            </a:r>
          </a:p>
          <a:p>
            <a:r>
              <a:rPr lang="en-US" sz="1900">
                <a:solidFill>
                  <a:srgbClr val="000000"/>
                </a:solidFill>
              </a:rPr>
              <a:t>Use dig</a:t>
            </a:r>
          </a:p>
          <a:p>
            <a:pPr lvl="1"/>
            <a:r>
              <a:rPr lang="en-US" sz="1900">
                <a:solidFill>
                  <a:srgbClr val="000000"/>
                </a:solidFill>
              </a:rPr>
              <a:t>dig defcon.org any +bufsize=2000</a:t>
            </a:r>
          </a:p>
          <a:p>
            <a:pPr lvl="1"/>
            <a:r>
              <a:rPr lang="en-US" sz="1900">
                <a:solidFill>
                  <a:srgbClr val="000000"/>
                </a:solidFill>
              </a:rPr>
              <a:t>YMMV</a:t>
            </a:r>
          </a:p>
          <a:p>
            <a:r>
              <a:rPr lang="en-US" sz="1900">
                <a:solidFill>
                  <a:srgbClr val="000000"/>
                </a:solidFill>
              </a:rPr>
              <a:t>Amplification Level for defcon</a:t>
            </a:r>
          </a:p>
          <a:p>
            <a:pPr lvl="1"/>
            <a:r>
              <a:rPr lang="en-US" sz="1900">
                <a:solidFill>
                  <a:srgbClr val="000000"/>
                </a:solidFill>
              </a:rPr>
              <a:t>Bytes: 20x</a:t>
            </a:r>
          </a:p>
          <a:p>
            <a:pPr lvl="1"/>
            <a:r>
              <a:rPr lang="en-US" sz="1900">
                <a:solidFill>
                  <a:srgbClr val="000000"/>
                </a:solidFill>
              </a:rPr>
              <a:t>Packets: 2x</a:t>
            </a:r>
          </a:p>
        </p:txBody>
      </p:sp>
    </p:spTree>
    <p:extLst>
      <p:ext uri="{BB962C8B-B14F-4D97-AF65-F5344CB8AC3E}">
        <p14:creationId xmlns:p14="http://schemas.microsoft.com/office/powerpoint/2010/main" val="2572368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739C4-9198-0A49-80B2-CC0498C6D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/>
              <a:t>DDoS Attack 2 - TCP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87977C-2E50-D043-9845-D049B17F41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57" b="4266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28173-27D1-764C-A233-6B17A76F86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r>
              <a:rPr lang="en-US" sz="1500"/>
              <a:t>Leverage TCP’s desire to communicate</a:t>
            </a:r>
          </a:p>
          <a:p>
            <a:r>
              <a:rPr lang="en-US" sz="1500"/>
              <a:t>The stack will by default repeatedly send packets to connection attempts</a:t>
            </a:r>
          </a:p>
          <a:p>
            <a:r>
              <a:rPr lang="en-US" sz="1500"/>
              <a:t>Flood reflector with SYN’s, for each SYN, it will respond with multiple SYN/ACK’s</a:t>
            </a:r>
          </a:p>
          <a:p>
            <a:r>
              <a:rPr lang="en-US" sz="1500"/>
              <a:t>Pre-Reqs: a victim that doesn’t respond with RST or a reflector that doesn’t see them.</a:t>
            </a:r>
          </a:p>
          <a:p>
            <a:r>
              <a:rPr lang="en-US" sz="1500"/>
              <a:t>Amplication Factor</a:t>
            </a:r>
          </a:p>
          <a:p>
            <a:pPr lvl="1"/>
            <a:r>
              <a:rPr lang="en-US" sz="1500"/>
              <a:t>Bytes: 7.5x</a:t>
            </a:r>
          </a:p>
          <a:p>
            <a:pPr lvl="1"/>
            <a:r>
              <a:rPr lang="en-US" sz="1500"/>
              <a:t>Packets: 6x</a:t>
            </a:r>
          </a:p>
        </p:txBody>
      </p:sp>
    </p:spTree>
    <p:extLst>
      <p:ext uri="{BB962C8B-B14F-4D97-AF65-F5344CB8AC3E}">
        <p14:creationId xmlns:p14="http://schemas.microsoft.com/office/powerpoint/2010/main" val="3282911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D8E67F2-F753-4E06-8229-4970A6725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83095" cy="6854272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EE1BDFD-564B-44A4-841A-50D6A8E75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BFB8A3-9832-814F-92AF-3C17DAC25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5996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000000"/>
                </a:solidFill>
              </a:rPr>
              <a:t>DDOS Attack 3 - CLDAP</a:t>
            </a:r>
          </a:p>
        </p:txBody>
      </p:sp>
      <p:sp>
        <p:nvSpPr>
          <p:cNvPr id="14" name="Freeform 60">
            <a:extLst>
              <a:ext uri="{FF2B5EF4-FFF2-40B4-BE49-F238E27FC236}">
                <a16:creationId xmlns:a16="http://schemas.microsoft.com/office/drawing/2014/main" id="{007B8288-68CC-4847-8419-CF535B6B7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3882" y="0"/>
            <a:ext cx="3880988" cy="2206512"/>
          </a:xfrm>
          <a:custGeom>
            <a:avLst/>
            <a:gdLst>
              <a:gd name="connsiteX0" fmla="*/ 20753 w 3960193"/>
              <a:gd name="connsiteY0" fmla="*/ 0 h 2251543"/>
              <a:gd name="connsiteX1" fmla="*/ 3939440 w 3960193"/>
              <a:gd name="connsiteY1" fmla="*/ 0 h 2251543"/>
              <a:gd name="connsiteX2" fmla="*/ 3949969 w 3960193"/>
              <a:gd name="connsiteY2" fmla="*/ 68994 h 2251543"/>
              <a:gd name="connsiteX3" fmla="*/ 3960193 w 3960193"/>
              <a:gd name="connsiteY3" fmla="*/ 271447 h 2251543"/>
              <a:gd name="connsiteX4" fmla="*/ 1980096 w 3960193"/>
              <a:gd name="connsiteY4" fmla="*/ 2251543 h 2251543"/>
              <a:gd name="connsiteX5" fmla="*/ 0 w 3960193"/>
              <a:gd name="connsiteY5" fmla="*/ 271447 h 2251543"/>
              <a:gd name="connsiteX6" fmla="*/ 10224 w 3960193"/>
              <a:gd name="connsiteY6" fmla="*/ 68994 h 225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0193" h="2251543">
                <a:moveTo>
                  <a:pt x="20753" y="0"/>
                </a:moveTo>
                <a:lnTo>
                  <a:pt x="3939440" y="0"/>
                </a:lnTo>
                <a:lnTo>
                  <a:pt x="3949969" y="68994"/>
                </a:lnTo>
                <a:cubicBezTo>
                  <a:pt x="3956730" y="135559"/>
                  <a:pt x="3960193" y="203099"/>
                  <a:pt x="3960193" y="271447"/>
                </a:cubicBezTo>
                <a:cubicBezTo>
                  <a:pt x="3960193" y="1365024"/>
                  <a:pt x="3073674" y="2251543"/>
                  <a:pt x="1980096" y="2251543"/>
                </a:cubicBezTo>
                <a:cubicBezTo>
                  <a:pt x="886519" y="2251543"/>
                  <a:pt x="0" y="1365024"/>
                  <a:pt x="0" y="271447"/>
                </a:cubicBezTo>
                <a:cubicBezTo>
                  <a:pt x="0" y="203099"/>
                  <a:pt x="3463" y="135559"/>
                  <a:pt x="10224" y="68994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B9572C-AB6F-E44D-B7A4-6ED85B29B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446" y="318948"/>
            <a:ext cx="6590274" cy="642551"/>
          </a:xfrm>
          <a:prstGeom prst="rect">
            <a:avLst/>
          </a:prstGeom>
        </p:spPr>
      </p:pic>
      <p:sp>
        <p:nvSpPr>
          <p:cNvPr id="16" name="Freeform 68">
            <a:extLst>
              <a:ext uri="{FF2B5EF4-FFF2-40B4-BE49-F238E27FC236}">
                <a16:creationId xmlns:a16="http://schemas.microsoft.com/office/drawing/2014/main" id="{32BA8EA8-C1B6-4309-B674-F9F399B962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12701"/>
            <a:ext cx="4942589" cy="3945299"/>
          </a:xfrm>
          <a:custGeom>
            <a:avLst/>
            <a:gdLst>
              <a:gd name="connsiteX0" fmla="*/ 2223943 w 4942589"/>
              <a:gd name="connsiteY0" fmla="*/ 0 h 3945299"/>
              <a:gd name="connsiteX1" fmla="*/ 4942589 w 4942589"/>
              <a:gd name="connsiteY1" fmla="*/ 2718646 h 3945299"/>
              <a:gd name="connsiteX2" fmla="*/ 4728945 w 4942589"/>
              <a:gd name="connsiteY2" fmla="*/ 3776866 h 3945299"/>
              <a:gd name="connsiteX3" fmla="*/ 4647806 w 4942589"/>
              <a:gd name="connsiteY3" fmla="*/ 3945299 h 3945299"/>
              <a:gd name="connsiteX4" fmla="*/ 0 w 4942589"/>
              <a:gd name="connsiteY4" fmla="*/ 3945299 h 3945299"/>
              <a:gd name="connsiteX5" fmla="*/ 0 w 4942589"/>
              <a:gd name="connsiteY5" fmla="*/ 1157971 h 3945299"/>
              <a:gd name="connsiteX6" fmla="*/ 126104 w 4942589"/>
              <a:gd name="connsiteY6" fmla="*/ 989335 h 3945299"/>
              <a:gd name="connsiteX7" fmla="*/ 2223943 w 4942589"/>
              <a:gd name="connsiteY7" fmla="*/ 0 h 3945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2589" h="3945299">
                <a:moveTo>
                  <a:pt x="2223943" y="0"/>
                </a:moveTo>
                <a:cubicBezTo>
                  <a:pt x="3725410" y="0"/>
                  <a:pt x="4942589" y="1217179"/>
                  <a:pt x="4942589" y="2718646"/>
                </a:cubicBezTo>
                <a:cubicBezTo>
                  <a:pt x="4942589" y="3094013"/>
                  <a:pt x="4866516" y="3451612"/>
                  <a:pt x="4728945" y="3776866"/>
                </a:cubicBezTo>
                <a:lnTo>
                  <a:pt x="4647806" y="3945299"/>
                </a:lnTo>
                <a:lnTo>
                  <a:pt x="0" y="3945299"/>
                </a:lnTo>
                <a:lnTo>
                  <a:pt x="0" y="1157971"/>
                </a:lnTo>
                <a:lnTo>
                  <a:pt x="126104" y="989335"/>
                </a:lnTo>
                <a:cubicBezTo>
                  <a:pt x="624744" y="385123"/>
                  <a:pt x="1379368" y="0"/>
                  <a:pt x="2223943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335911-F192-4E44-A373-2E33440BB7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767" y="3875314"/>
            <a:ext cx="3307034" cy="267042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1DCE2-A539-9749-8BCA-72171BD86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900">
                <a:solidFill>
                  <a:srgbClr val="000000"/>
                </a:solidFill>
              </a:rPr>
              <a:t>Connectionless LDAP</a:t>
            </a:r>
          </a:p>
          <a:p>
            <a:pPr lvl="1"/>
            <a:r>
              <a:rPr lang="en-US" sz="1900">
                <a:solidFill>
                  <a:srgbClr val="000000"/>
                </a:solidFill>
              </a:rPr>
              <a:t>UDP Version of LDAP</a:t>
            </a:r>
          </a:p>
          <a:p>
            <a:pPr lvl="1"/>
            <a:r>
              <a:rPr lang="en-US" sz="1900">
                <a:solidFill>
                  <a:srgbClr val="000000"/>
                </a:solidFill>
              </a:rPr>
              <a:t>Supported by activerecord and OpenLDAP</a:t>
            </a:r>
          </a:p>
          <a:p>
            <a:r>
              <a:rPr lang="en-US" sz="1900">
                <a:solidFill>
                  <a:srgbClr val="000000"/>
                </a:solidFill>
              </a:rPr>
              <a:t>Allow for a discrete set of queries that are considered “safe”</a:t>
            </a:r>
          </a:p>
          <a:p>
            <a:r>
              <a:rPr lang="en-US" sz="1900">
                <a:solidFill>
                  <a:srgbClr val="000000"/>
                </a:solidFill>
              </a:rPr>
              <a:t>But you can just query for “*” and set attributes over UDP</a:t>
            </a:r>
          </a:p>
          <a:p>
            <a:r>
              <a:rPr lang="en-US" sz="1900">
                <a:solidFill>
                  <a:srgbClr val="000000"/>
                </a:solidFill>
              </a:rPr>
              <a:t>Amplification factor</a:t>
            </a:r>
          </a:p>
          <a:p>
            <a:pPr lvl="1"/>
            <a:r>
              <a:rPr lang="en-US" sz="1900">
                <a:solidFill>
                  <a:srgbClr val="000000"/>
                </a:solidFill>
              </a:rPr>
              <a:t>Bytes: 46x</a:t>
            </a:r>
          </a:p>
          <a:p>
            <a:pPr lvl="1"/>
            <a:r>
              <a:rPr lang="en-US" sz="1900">
                <a:solidFill>
                  <a:srgbClr val="000000"/>
                </a:solidFill>
              </a:rPr>
              <a:t>Packets: 2x</a:t>
            </a:r>
          </a:p>
        </p:txBody>
      </p:sp>
    </p:spTree>
    <p:extLst>
      <p:ext uri="{BB962C8B-B14F-4D97-AF65-F5344CB8AC3E}">
        <p14:creationId xmlns:p14="http://schemas.microsoft.com/office/powerpoint/2010/main" val="712921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AF5C66A-E8F2-4E13-98A3-FE96597C5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860275-E106-493A-8BF0-E0A91130E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2220D7-2B47-5943-B36C-AF7D7FBC6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576" y="822960"/>
            <a:ext cx="9829800" cy="13258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DDOS Attack 4 – SNMP GetNextBulk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D6B19F-808E-3044-8707-53C4BF8CA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184" y="2837712"/>
            <a:ext cx="4021667" cy="321733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A701C-E261-E143-8D6B-D0920574D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4871" y="2827419"/>
            <a:ext cx="5029200" cy="3227626"/>
          </a:xfrm>
        </p:spPr>
        <p:txBody>
          <a:bodyPr anchor="ctr">
            <a:normAutofit lnSpcReduction="10000"/>
          </a:bodyPr>
          <a:lstStyle/>
          <a:p>
            <a:r>
              <a:rPr lang="en-US" sz="1900" dirty="0">
                <a:solidFill>
                  <a:srgbClr val="000000"/>
                </a:solidFill>
              </a:rPr>
              <a:t>You can issue a </a:t>
            </a:r>
            <a:r>
              <a:rPr lang="en-US" sz="1900" dirty="0" err="1">
                <a:solidFill>
                  <a:srgbClr val="000000"/>
                </a:solidFill>
              </a:rPr>
              <a:t>GetNextBulk</a:t>
            </a:r>
            <a:r>
              <a:rPr lang="en-US" sz="1900" dirty="0">
                <a:solidFill>
                  <a:srgbClr val="000000"/>
                </a:solidFill>
              </a:rPr>
              <a:t> request, which asks for the next item in a list, and then the subsequent X number following it.</a:t>
            </a:r>
          </a:p>
          <a:p>
            <a:r>
              <a:rPr lang="en-US" sz="1900" dirty="0" err="1">
                <a:solidFill>
                  <a:srgbClr val="000000"/>
                </a:solidFill>
              </a:rPr>
              <a:t>snmpbulkget</a:t>
            </a:r>
            <a:r>
              <a:rPr lang="en-US" sz="1900" dirty="0">
                <a:solidFill>
                  <a:srgbClr val="000000"/>
                </a:solidFill>
              </a:rPr>
              <a:t> -c public -Cn0 -Cr50 198.18.0.1 `</a:t>
            </a:r>
            <a:r>
              <a:rPr lang="en-US" sz="1900" dirty="0" err="1">
                <a:solidFill>
                  <a:srgbClr val="000000"/>
                </a:solidFill>
              </a:rPr>
              <a:t>perl</a:t>
            </a:r>
            <a:r>
              <a:rPr lang="en-US" sz="1900" dirty="0">
                <a:solidFill>
                  <a:srgbClr val="000000"/>
                </a:solidFill>
              </a:rPr>
              <a:t> -e "print 'system 'x60;"`</a:t>
            </a:r>
          </a:p>
          <a:p>
            <a:r>
              <a:rPr lang="en-US" sz="1900" dirty="0">
                <a:solidFill>
                  <a:srgbClr val="000000"/>
                </a:solidFill>
              </a:rPr>
              <a:t>Just found this one today (6/16/20)</a:t>
            </a:r>
          </a:p>
          <a:p>
            <a:r>
              <a:rPr lang="en-US" sz="1900" dirty="0">
                <a:solidFill>
                  <a:srgbClr val="000000"/>
                </a:solidFill>
              </a:rPr>
              <a:t>Amplification</a:t>
            </a:r>
          </a:p>
          <a:p>
            <a:pPr lvl="1"/>
            <a:r>
              <a:rPr lang="en-US" sz="1900" dirty="0">
                <a:solidFill>
                  <a:srgbClr val="000000"/>
                </a:solidFill>
              </a:rPr>
              <a:t>Bytes: 80x</a:t>
            </a:r>
          </a:p>
          <a:p>
            <a:pPr lvl="1"/>
            <a:r>
              <a:rPr lang="en-US" sz="1900" dirty="0">
                <a:solidFill>
                  <a:srgbClr val="000000"/>
                </a:solidFill>
              </a:rPr>
              <a:t>Packets: 42x</a:t>
            </a:r>
          </a:p>
          <a:p>
            <a:r>
              <a:rPr lang="en-US" sz="2300" dirty="0">
                <a:solidFill>
                  <a:srgbClr val="000000"/>
                </a:solidFill>
              </a:rPr>
              <a:t>0-day maybe? --- you are welcome?</a:t>
            </a:r>
          </a:p>
        </p:txBody>
      </p:sp>
    </p:spTree>
    <p:extLst>
      <p:ext uri="{BB962C8B-B14F-4D97-AF65-F5344CB8AC3E}">
        <p14:creationId xmlns:p14="http://schemas.microsoft.com/office/powerpoint/2010/main" val="538788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</TotalTime>
  <Words>1372</Words>
  <Application>Microsoft Macintosh PowerPoint</Application>
  <PresentationFormat>Widescreen</PresentationFormat>
  <Paragraphs>199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20 DDoS Attacks in 20 Minutes</vt:lpstr>
      <vt:lpstr>Me</vt:lpstr>
      <vt:lpstr>Inspiration</vt:lpstr>
      <vt:lpstr>Reflection Attacks</vt:lpstr>
      <vt:lpstr>In Microsoft Shapes!</vt:lpstr>
      <vt:lpstr>DDoS Attack 1 - DNS</vt:lpstr>
      <vt:lpstr>DDoS Attack 2 - TCP</vt:lpstr>
      <vt:lpstr>DDOS Attack 3 - CLDAP</vt:lpstr>
      <vt:lpstr>DDOS Attack 4 – SNMP GetNextBulk</vt:lpstr>
      <vt:lpstr>DDoS Attack 5 - Chargen</vt:lpstr>
      <vt:lpstr>DDoS Attack 6 - Echo</vt:lpstr>
      <vt:lpstr>DDoS Attack 7 - QoTD</vt:lpstr>
      <vt:lpstr>DDoS Attack 8 - NTP</vt:lpstr>
      <vt:lpstr>DDoS Attack 9 – TFTP</vt:lpstr>
      <vt:lpstr>DDoS Attack 10 –MS-SQL</vt:lpstr>
      <vt:lpstr>DDoS Attack 11 - ICMP</vt:lpstr>
      <vt:lpstr>DDoS Attack 12 – SSDP –aka – UPnP)</vt:lpstr>
      <vt:lpstr>DDoS Attack 13 - SIP</vt:lpstr>
      <vt:lpstr>DDoS Attack 14 – RTP Flood Caused by SIP</vt:lpstr>
      <vt:lpstr>DDoS Attack 15 RTSP redirected RTP</vt:lpstr>
      <vt:lpstr>DDoS Attack 16 – NetBIOS still a thing!</vt:lpstr>
      <vt:lpstr>DDoS Attack 17 – OpenVPN UDP</vt:lpstr>
      <vt:lpstr>DDoS Attack 18 – DHCP?</vt:lpstr>
      <vt:lpstr>DDoS Attack 19 – AutoKey IKEv1</vt:lpstr>
      <vt:lpstr>DDoS Attack 20 - Memcached</vt:lpstr>
      <vt:lpstr>DDoS Attack 21 – HTTP/3?</vt:lpstr>
      <vt:lpstr>DDoS Attack 22 - MDNS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 DDoS Attacks in 20 Minutes</dc:title>
  <dc:creator>Chuck McAuley</dc:creator>
  <cp:lastModifiedBy>Chuck McAuley</cp:lastModifiedBy>
  <cp:revision>2</cp:revision>
  <dcterms:created xsi:type="dcterms:W3CDTF">2020-06-18T22:29:07Z</dcterms:created>
  <dcterms:modified xsi:type="dcterms:W3CDTF">2020-06-19T13:53:06Z</dcterms:modified>
</cp:coreProperties>
</file>